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63"/>
  </p:notesMasterIdLst>
  <p:handoutMasterIdLst>
    <p:handoutMasterId r:id="rId64"/>
  </p:handoutMasterIdLst>
  <p:sldIdLst>
    <p:sldId id="272" r:id="rId2"/>
    <p:sldId id="256" r:id="rId3"/>
    <p:sldId id="288" r:id="rId4"/>
    <p:sldId id="323" r:id="rId5"/>
    <p:sldId id="306" r:id="rId6"/>
    <p:sldId id="297" r:id="rId7"/>
    <p:sldId id="261" r:id="rId8"/>
    <p:sldId id="298" r:id="rId9"/>
    <p:sldId id="338" r:id="rId10"/>
    <p:sldId id="258" r:id="rId11"/>
    <p:sldId id="259" r:id="rId12"/>
    <p:sldId id="268" r:id="rId13"/>
    <p:sldId id="276" r:id="rId14"/>
    <p:sldId id="328" r:id="rId15"/>
    <p:sldId id="278" r:id="rId16"/>
    <p:sldId id="302" r:id="rId17"/>
    <p:sldId id="283" r:id="rId18"/>
    <p:sldId id="279" r:id="rId19"/>
    <p:sldId id="280" r:id="rId20"/>
    <p:sldId id="303" r:id="rId21"/>
    <p:sldId id="304" r:id="rId22"/>
    <p:sldId id="305" r:id="rId23"/>
    <p:sldId id="308" r:id="rId24"/>
    <p:sldId id="284" r:id="rId25"/>
    <p:sldId id="301" r:id="rId26"/>
    <p:sldId id="335" r:id="rId27"/>
    <p:sldId id="286" r:id="rId28"/>
    <p:sldId id="324" r:id="rId29"/>
    <p:sldId id="287" r:id="rId30"/>
    <p:sldId id="289" r:id="rId31"/>
    <p:sldId id="290" r:id="rId32"/>
    <p:sldId id="291" r:id="rId33"/>
    <p:sldId id="269" r:id="rId34"/>
    <p:sldId id="311" r:id="rId35"/>
    <p:sldId id="336" r:id="rId36"/>
    <p:sldId id="326" r:id="rId37"/>
    <p:sldId id="270" r:id="rId38"/>
    <p:sldId id="294" r:id="rId39"/>
    <p:sldId id="292" r:id="rId40"/>
    <p:sldId id="309" r:id="rId41"/>
    <p:sldId id="293" r:id="rId42"/>
    <p:sldId id="310" r:id="rId43"/>
    <p:sldId id="295" r:id="rId44"/>
    <p:sldId id="271" r:id="rId45"/>
    <p:sldId id="296" r:id="rId46"/>
    <p:sldId id="337" r:id="rId47"/>
    <p:sldId id="329" r:id="rId48"/>
    <p:sldId id="333" r:id="rId49"/>
    <p:sldId id="299" r:id="rId50"/>
    <p:sldId id="300" r:id="rId51"/>
    <p:sldId id="267" r:id="rId52"/>
    <p:sldId id="313" r:id="rId53"/>
    <p:sldId id="314" r:id="rId54"/>
    <p:sldId id="315" r:id="rId55"/>
    <p:sldId id="316" r:id="rId56"/>
    <p:sldId id="317" r:id="rId57"/>
    <p:sldId id="318" r:id="rId58"/>
    <p:sldId id="319" r:id="rId59"/>
    <p:sldId id="320" r:id="rId60"/>
    <p:sldId id="321" r:id="rId61"/>
    <p:sldId id="322"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hammad Rashid" initials="MR" lastIdx="1" clrIdx="0">
    <p:extLst>
      <p:ext uri="{19B8F6BF-5375-455C-9EA6-DF929625EA0E}">
        <p15:presenceInfo xmlns:p15="http://schemas.microsoft.com/office/powerpoint/2012/main" userId="671bffa6ae9049b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7" autoAdjust="0"/>
    <p:restoredTop sz="94664" autoAdjust="0"/>
  </p:normalViewPr>
  <p:slideViewPr>
    <p:cSldViewPr snapToGrid="0">
      <p:cViewPr varScale="1">
        <p:scale>
          <a:sx n="66" d="100"/>
          <a:sy n="66" d="100"/>
        </p:scale>
        <p:origin x="810" y="66"/>
      </p:cViewPr>
      <p:guideLst/>
    </p:cSldViewPr>
  </p:slideViewPr>
  <p:notesTextViewPr>
    <p:cViewPr>
      <p:scale>
        <a:sx n="1" d="1"/>
        <a:sy n="1" d="1"/>
      </p:scale>
      <p:origin x="0" y="0"/>
    </p:cViewPr>
  </p:notesTextViewPr>
  <p:notesViewPr>
    <p:cSldViewPr snapToGrid="0">
      <p:cViewPr varScale="1">
        <p:scale>
          <a:sx n="50" d="100"/>
          <a:sy n="50" d="100"/>
        </p:scale>
        <p:origin x="2886"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2037258929590324E-2"/>
          <c:y val="9.0673797057072222E-2"/>
          <c:w val="0.93830090532161736"/>
          <c:h val="0.83406624839327326"/>
        </c:manualLayout>
      </c:layout>
      <c:lineChart>
        <c:grouping val="standard"/>
        <c:varyColors val="0"/>
        <c:ser>
          <c:idx val="0"/>
          <c:order val="0"/>
          <c:tx>
            <c:strRef>
              <c:f>Sheet1!$B$1</c:f>
              <c:strCache>
                <c:ptCount val="1"/>
                <c:pt idx="0">
                  <c:v>ACCURACY</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Sheet1!$A$2:$A$11</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Sheet1!$B$2:$B$11</c:f>
              <c:numCache>
                <c:formatCode>General</c:formatCode>
                <c:ptCount val="10"/>
                <c:pt idx="0">
                  <c:v>99.01</c:v>
                </c:pt>
                <c:pt idx="1">
                  <c:v>99.08</c:v>
                </c:pt>
                <c:pt idx="2">
                  <c:v>99.23</c:v>
                </c:pt>
                <c:pt idx="3">
                  <c:v>99.2</c:v>
                </c:pt>
                <c:pt idx="4">
                  <c:v>99.13</c:v>
                </c:pt>
                <c:pt idx="5">
                  <c:v>99</c:v>
                </c:pt>
                <c:pt idx="6">
                  <c:v>99.17</c:v>
                </c:pt>
                <c:pt idx="7">
                  <c:v>96.36</c:v>
                </c:pt>
                <c:pt idx="8">
                  <c:v>99.3</c:v>
                </c:pt>
                <c:pt idx="9">
                  <c:v>99.5</c:v>
                </c:pt>
              </c:numCache>
            </c:numRef>
          </c:val>
          <c:smooth val="0"/>
          <c:extLst>
            <c:ext xmlns:c16="http://schemas.microsoft.com/office/drawing/2014/chart" uri="{C3380CC4-5D6E-409C-BE32-E72D297353CC}">
              <c16:uniqueId val="{00000000-81EA-4257-B990-7AAF1E8942CA}"/>
            </c:ext>
          </c:extLst>
        </c:ser>
        <c:ser>
          <c:idx val="1"/>
          <c:order val="1"/>
          <c:tx>
            <c:strRef>
              <c:f>Sheet1!$C$1</c:f>
              <c:strCache>
                <c:ptCount val="1"/>
                <c:pt idx="0">
                  <c:v>VALIDATION ACCURACY </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numRef>
              <c:f>Sheet1!$A$2:$A$11</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Sheet1!$C$2:$C$11</c:f>
              <c:numCache>
                <c:formatCode>General</c:formatCode>
                <c:ptCount val="10"/>
                <c:pt idx="0">
                  <c:v>98.03</c:v>
                </c:pt>
                <c:pt idx="1">
                  <c:v>97.67</c:v>
                </c:pt>
                <c:pt idx="2">
                  <c:v>97.9</c:v>
                </c:pt>
                <c:pt idx="3">
                  <c:v>98.13</c:v>
                </c:pt>
                <c:pt idx="4">
                  <c:v>97.53</c:v>
                </c:pt>
                <c:pt idx="5">
                  <c:v>97.12</c:v>
                </c:pt>
                <c:pt idx="6">
                  <c:v>98.65</c:v>
                </c:pt>
                <c:pt idx="7">
                  <c:v>98.33</c:v>
                </c:pt>
                <c:pt idx="8">
                  <c:v>97.66</c:v>
                </c:pt>
                <c:pt idx="9">
                  <c:v>97.86</c:v>
                </c:pt>
              </c:numCache>
            </c:numRef>
          </c:val>
          <c:smooth val="0"/>
          <c:extLst>
            <c:ext xmlns:c16="http://schemas.microsoft.com/office/drawing/2014/chart" uri="{C3380CC4-5D6E-409C-BE32-E72D297353CC}">
              <c16:uniqueId val="{00000006-81EA-4257-B990-7AAF1E8942CA}"/>
            </c:ext>
          </c:extLst>
        </c:ser>
        <c:dLbls>
          <c:showLegendKey val="0"/>
          <c:showVal val="0"/>
          <c:showCatName val="0"/>
          <c:showSerName val="0"/>
          <c:showPercent val="0"/>
          <c:showBubbleSize val="0"/>
        </c:dLbls>
        <c:marker val="1"/>
        <c:smooth val="0"/>
        <c:axId val="37661888"/>
        <c:axId val="37662720"/>
      </c:lineChart>
      <c:catAx>
        <c:axId val="37661888"/>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dirty="0"/>
                  <a:t>EPOCH</a:t>
                </a:r>
                <a:endParaRPr lang="en-GB" dirty="0"/>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37662720"/>
        <c:crosses val="autoZero"/>
        <c:auto val="1"/>
        <c:lblAlgn val="ctr"/>
        <c:lblOffset val="100"/>
        <c:noMultiLvlLbl val="0"/>
      </c:catAx>
      <c:valAx>
        <c:axId val="37662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6618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Training Accuracy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Sheet1!$A$2:$A$4</c:f>
              <c:numCache>
                <c:formatCode>General</c:formatCode>
                <c:ptCount val="3"/>
                <c:pt idx="0">
                  <c:v>8</c:v>
                </c:pt>
                <c:pt idx="1">
                  <c:v>12</c:v>
                </c:pt>
                <c:pt idx="2">
                  <c:v>16</c:v>
                </c:pt>
              </c:numCache>
            </c:numRef>
          </c:cat>
          <c:val>
            <c:numRef>
              <c:f>Sheet1!$B$2:$B$4</c:f>
              <c:numCache>
                <c:formatCode>General</c:formatCode>
                <c:ptCount val="3"/>
                <c:pt idx="0">
                  <c:v>99.17</c:v>
                </c:pt>
                <c:pt idx="1">
                  <c:v>99.08</c:v>
                </c:pt>
                <c:pt idx="2">
                  <c:v>99.13</c:v>
                </c:pt>
              </c:numCache>
            </c:numRef>
          </c:val>
          <c:smooth val="0"/>
          <c:extLst>
            <c:ext xmlns:c16="http://schemas.microsoft.com/office/drawing/2014/chart" uri="{C3380CC4-5D6E-409C-BE32-E72D297353CC}">
              <c16:uniqueId val="{00000000-26B3-41A8-B9DD-BA6E0F3454A1}"/>
            </c:ext>
          </c:extLst>
        </c:ser>
        <c:ser>
          <c:idx val="1"/>
          <c:order val="1"/>
          <c:tx>
            <c:strRef>
              <c:f>Sheet1!$C$1</c:f>
              <c:strCache>
                <c:ptCount val="1"/>
                <c:pt idx="0">
                  <c:v>Validation Accuracy</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Sheet1!$A$2:$A$4</c:f>
              <c:numCache>
                <c:formatCode>General</c:formatCode>
                <c:ptCount val="3"/>
                <c:pt idx="0">
                  <c:v>8</c:v>
                </c:pt>
                <c:pt idx="1">
                  <c:v>12</c:v>
                </c:pt>
                <c:pt idx="2">
                  <c:v>16</c:v>
                </c:pt>
              </c:numCache>
            </c:numRef>
          </c:cat>
          <c:val>
            <c:numRef>
              <c:f>Sheet1!$C$2:$C$4</c:f>
              <c:numCache>
                <c:formatCode>General</c:formatCode>
                <c:ptCount val="3"/>
                <c:pt idx="0">
                  <c:v>98.65</c:v>
                </c:pt>
                <c:pt idx="1">
                  <c:v>97.67</c:v>
                </c:pt>
                <c:pt idx="2">
                  <c:v>93.01</c:v>
                </c:pt>
              </c:numCache>
            </c:numRef>
          </c:val>
          <c:smooth val="0"/>
          <c:extLst>
            <c:ext xmlns:c16="http://schemas.microsoft.com/office/drawing/2014/chart" uri="{C3380CC4-5D6E-409C-BE32-E72D297353CC}">
              <c16:uniqueId val="{00000001-26B3-41A8-B9DD-BA6E0F3454A1}"/>
            </c:ext>
          </c:extLst>
        </c:ser>
        <c:dLbls>
          <c:showLegendKey val="0"/>
          <c:showVal val="0"/>
          <c:showCatName val="0"/>
          <c:showSerName val="0"/>
          <c:showPercent val="0"/>
          <c:showBubbleSize val="0"/>
        </c:dLbls>
        <c:marker val="1"/>
        <c:smooth val="0"/>
        <c:axId val="1876492527"/>
        <c:axId val="1876503343"/>
      </c:lineChart>
      <c:catAx>
        <c:axId val="187649252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Batch</a:t>
                </a:r>
                <a:r>
                  <a:rPr lang="en-US" baseline="0" dirty="0"/>
                  <a:t> Size</a:t>
                </a:r>
                <a:endParaRPr lang="en-US"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6503343"/>
        <c:crosses val="autoZero"/>
        <c:auto val="1"/>
        <c:lblAlgn val="ctr"/>
        <c:lblOffset val="100"/>
        <c:noMultiLvlLbl val="0"/>
      </c:catAx>
      <c:valAx>
        <c:axId val="18765033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64925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Training Accuracy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Sheet1!$A$2:$A$4</c:f>
              <c:numCache>
                <c:formatCode>General</c:formatCode>
                <c:ptCount val="3"/>
                <c:pt idx="0">
                  <c:v>1E-4</c:v>
                </c:pt>
                <c:pt idx="1">
                  <c:v>2.5000000000000001E-4</c:v>
                </c:pt>
                <c:pt idx="2">
                  <c:v>1E-3</c:v>
                </c:pt>
              </c:numCache>
            </c:numRef>
          </c:cat>
          <c:val>
            <c:numRef>
              <c:f>Sheet1!$B$2:$B$4</c:f>
              <c:numCache>
                <c:formatCode>General</c:formatCode>
                <c:ptCount val="3"/>
                <c:pt idx="0">
                  <c:v>99.17</c:v>
                </c:pt>
                <c:pt idx="1">
                  <c:v>99.08</c:v>
                </c:pt>
                <c:pt idx="2">
                  <c:v>99.13</c:v>
                </c:pt>
              </c:numCache>
            </c:numRef>
          </c:val>
          <c:smooth val="0"/>
          <c:extLst>
            <c:ext xmlns:c16="http://schemas.microsoft.com/office/drawing/2014/chart" uri="{C3380CC4-5D6E-409C-BE32-E72D297353CC}">
              <c16:uniqueId val="{00000000-26B3-41A8-B9DD-BA6E0F3454A1}"/>
            </c:ext>
          </c:extLst>
        </c:ser>
        <c:ser>
          <c:idx val="1"/>
          <c:order val="1"/>
          <c:tx>
            <c:strRef>
              <c:f>Sheet1!$C$1</c:f>
              <c:strCache>
                <c:ptCount val="1"/>
                <c:pt idx="0">
                  <c:v>Validation Accuracy</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Sheet1!$A$2:$A$4</c:f>
              <c:numCache>
                <c:formatCode>General</c:formatCode>
                <c:ptCount val="3"/>
                <c:pt idx="0">
                  <c:v>1E-4</c:v>
                </c:pt>
                <c:pt idx="1">
                  <c:v>2.5000000000000001E-4</c:v>
                </c:pt>
                <c:pt idx="2">
                  <c:v>1E-3</c:v>
                </c:pt>
              </c:numCache>
            </c:numRef>
          </c:cat>
          <c:val>
            <c:numRef>
              <c:f>Sheet1!$C$2:$C$4</c:f>
              <c:numCache>
                <c:formatCode>General</c:formatCode>
                <c:ptCount val="3"/>
                <c:pt idx="0">
                  <c:v>98.65</c:v>
                </c:pt>
                <c:pt idx="1">
                  <c:v>97.67</c:v>
                </c:pt>
                <c:pt idx="2">
                  <c:v>93.01</c:v>
                </c:pt>
              </c:numCache>
            </c:numRef>
          </c:val>
          <c:smooth val="0"/>
          <c:extLst>
            <c:ext xmlns:c16="http://schemas.microsoft.com/office/drawing/2014/chart" uri="{C3380CC4-5D6E-409C-BE32-E72D297353CC}">
              <c16:uniqueId val="{00000001-26B3-41A8-B9DD-BA6E0F3454A1}"/>
            </c:ext>
          </c:extLst>
        </c:ser>
        <c:dLbls>
          <c:showLegendKey val="0"/>
          <c:showVal val="0"/>
          <c:showCatName val="0"/>
          <c:showSerName val="0"/>
          <c:showPercent val="0"/>
          <c:showBubbleSize val="0"/>
        </c:dLbls>
        <c:marker val="1"/>
        <c:smooth val="0"/>
        <c:axId val="1876492527"/>
        <c:axId val="1876503343"/>
      </c:lineChart>
      <c:catAx>
        <c:axId val="187649252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Learning</a:t>
                </a:r>
                <a:r>
                  <a:rPr lang="en-US" baseline="0" dirty="0"/>
                  <a:t> Rate</a:t>
                </a:r>
                <a:endParaRPr lang="en-US"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6503343"/>
        <c:crosses val="autoZero"/>
        <c:auto val="1"/>
        <c:lblAlgn val="ctr"/>
        <c:lblOffset val="100"/>
        <c:noMultiLvlLbl val="0"/>
      </c:catAx>
      <c:valAx>
        <c:axId val="18765033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64925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17CF27-FF02-40BC-9D59-3A3899511C11}"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0457815-9C98-4838-AA78-412FC04A20CD}">
      <dgm:prSet/>
      <dgm:spPr/>
      <dgm:t>
        <a:bodyPr/>
        <a:lstStyle/>
        <a:p>
          <a:pPr>
            <a:lnSpc>
              <a:spcPct val="100000"/>
            </a:lnSpc>
          </a:pPr>
          <a:r>
            <a:rPr lang="en-US" dirty="0">
              <a:latin typeface="+mn-lt"/>
            </a:rPr>
            <a:t>Problem Statement</a:t>
          </a:r>
        </a:p>
      </dgm:t>
    </dgm:pt>
    <dgm:pt modelId="{ACE364B9-9DF7-4E71-BFA4-4DFB366A2A08}" type="parTrans" cxnId="{BE66A8DB-41D6-44DA-9644-DBF6426DDBF8}">
      <dgm:prSet/>
      <dgm:spPr/>
      <dgm:t>
        <a:bodyPr/>
        <a:lstStyle/>
        <a:p>
          <a:endParaRPr lang="en-US"/>
        </a:p>
      </dgm:t>
    </dgm:pt>
    <dgm:pt modelId="{19B46A96-756A-4FC8-9C53-A0D65B3C4882}" type="sibTrans" cxnId="{BE66A8DB-41D6-44DA-9644-DBF6426DDBF8}">
      <dgm:prSet/>
      <dgm:spPr/>
      <dgm:t>
        <a:bodyPr/>
        <a:lstStyle/>
        <a:p>
          <a:endParaRPr lang="en-US"/>
        </a:p>
      </dgm:t>
    </dgm:pt>
    <dgm:pt modelId="{5B055DBB-9FB3-4ACC-B56C-8E36FA514F35}">
      <dgm:prSet/>
      <dgm:spPr/>
      <dgm:t>
        <a:bodyPr/>
        <a:lstStyle/>
        <a:p>
          <a:pPr>
            <a:lnSpc>
              <a:spcPct val="100000"/>
            </a:lnSpc>
          </a:pPr>
          <a:r>
            <a:rPr lang="en-US" dirty="0"/>
            <a:t>Benchmark Dataset Collection &amp; Pre-Processing</a:t>
          </a:r>
        </a:p>
      </dgm:t>
    </dgm:pt>
    <dgm:pt modelId="{708B9B61-BCCE-46C3-9F23-1098995ADAC7}" type="parTrans" cxnId="{1EDED8B5-B64F-4440-BFAA-D7F382FF5FE2}">
      <dgm:prSet/>
      <dgm:spPr/>
      <dgm:t>
        <a:bodyPr/>
        <a:lstStyle/>
        <a:p>
          <a:endParaRPr lang="en-US"/>
        </a:p>
      </dgm:t>
    </dgm:pt>
    <dgm:pt modelId="{3E3C6DB9-E6D4-485A-B472-559C294B5948}" type="sibTrans" cxnId="{1EDED8B5-B64F-4440-BFAA-D7F382FF5FE2}">
      <dgm:prSet/>
      <dgm:spPr/>
      <dgm:t>
        <a:bodyPr/>
        <a:lstStyle/>
        <a:p>
          <a:endParaRPr lang="en-US"/>
        </a:p>
      </dgm:t>
    </dgm:pt>
    <dgm:pt modelId="{D5A9DEF4-85DC-4B9C-BE17-EAF4A49ABF53}">
      <dgm:prSet/>
      <dgm:spPr/>
      <dgm:t>
        <a:bodyPr/>
        <a:lstStyle/>
        <a:p>
          <a:pPr>
            <a:lnSpc>
              <a:spcPct val="100000"/>
            </a:lnSpc>
          </a:pPr>
          <a:r>
            <a:rPr lang="en-US" dirty="0"/>
            <a:t>Model Design</a:t>
          </a:r>
        </a:p>
      </dgm:t>
    </dgm:pt>
    <dgm:pt modelId="{40EE1B6D-4F4A-4BF4-82C6-CB78CF8F1E42}" type="parTrans" cxnId="{C8D4BDE4-75EF-45AA-8A34-4F1EDBA574E7}">
      <dgm:prSet/>
      <dgm:spPr/>
      <dgm:t>
        <a:bodyPr/>
        <a:lstStyle/>
        <a:p>
          <a:endParaRPr lang="en-US"/>
        </a:p>
      </dgm:t>
    </dgm:pt>
    <dgm:pt modelId="{77110C9B-EC99-4AC6-9E96-BF60975768E2}" type="sibTrans" cxnId="{C8D4BDE4-75EF-45AA-8A34-4F1EDBA574E7}">
      <dgm:prSet/>
      <dgm:spPr/>
      <dgm:t>
        <a:bodyPr/>
        <a:lstStyle/>
        <a:p>
          <a:endParaRPr lang="en-US"/>
        </a:p>
      </dgm:t>
    </dgm:pt>
    <dgm:pt modelId="{E2ADDB01-D92B-4E31-BFED-94F956196A33}">
      <dgm:prSet/>
      <dgm:spPr/>
      <dgm:t>
        <a:bodyPr/>
        <a:lstStyle/>
        <a:p>
          <a:pPr>
            <a:lnSpc>
              <a:spcPct val="100000"/>
            </a:lnSpc>
          </a:pPr>
          <a:r>
            <a:rPr lang="en-US" dirty="0"/>
            <a:t>Application</a:t>
          </a:r>
        </a:p>
      </dgm:t>
    </dgm:pt>
    <dgm:pt modelId="{C1FC8591-B603-44A5-9215-A6918887CC34}" type="parTrans" cxnId="{F333A002-A602-4E73-973A-0A682A48F87B}">
      <dgm:prSet/>
      <dgm:spPr/>
      <dgm:t>
        <a:bodyPr/>
        <a:lstStyle/>
        <a:p>
          <a:endParaRPr lang="en-US"/>
        </a:p>
      </dgm:t>
    </dgm:pt>
    <dgm:pt modelId="{2EFD9D5E-4EAB-47F5-9EDA-55F74BE34B79}" type="sibTrans" cxnId="{F333A002-A602-4E73-973A-0A682A48F87B}">
      <dgm:prSet/>
      <dgm:spPr/>
      <dgm:t>
        <a:bodyPr/>
        <a:lstStyle/>
        <a:p>
          <a:endParaRPr lang="en-US"/>
        </a:p>
      </dgm:t>
    </dgm:pt>
    <dgm:pt modelId="{98907CAF-06E4-43B3-AB48-7E9A2105134F}">
      <dgm:prSet/>
      <dgm:spPr/>
      <dgm:t>
        <a:bodyPr/>
        <a:lstStyle/>
        <a:p>
          <a:pPr>
            <a:lnSpc>
              <a:spcPct val="100000"/>
            </a:lnSpc>
          </a:pPr>
          <a:r>
            <a:rPr lang="en-US" dirty="0"/>
            <a:t>Model Verification &amp; Validation</a:t>
          </a:r>
        </a:p>
      </dgm:t>
    </dgm:pt>
    <dgm:pt modelId="{3E251B62-A112-4EC4-8FA1-16624BB43146}" type="sibTrans" cxnId="{847B51F1-AAEB-4583-95E0-C006A3C03A77}">
      <dgm:prSet/>
      <dgm:spPr/>
      <dgm:t>
        <a:bodyPr/>
        <a:lstStyle/>
        <a:p>
          <a:endParaRPr lang="en-US"/>
        </a:p>
      </dgm:t>
    </dgm:pt>
    <dgm:pt modelId="{5751C4F0-79A0-442E-AABD-91FBEA779CF2}" type="parTrans" cxnId="{847B51F1-AAEB-4583-95E0-C006A3C03A77}">
      <dgm:prSet/>
      <dgm:spPr/>
      <dgm:t>
        <a:bodyPr/>
        <a:lstStyle/>
        <a:p>
          <a:endParaRPr lang="en-US"/>
        </a:p>
      </dgm:t>
    </dgm:pt>
    <dgm:pt modelId="{500B437C-C11A-4457-A4C4-B73BAAEBD67B}" type="pres">
      <dgm:prSet presAssocID="{6817CF27-FF02-40BC-9D59-3A3899511C11}" presName="root" presStyleCnt="0">
        <dgm:presLayoutVars>
          <dgm:dir/>
          <dgm:resizeHandles val="exact"/>
        </dgm:presLayoutVars>
      </dgm:prSet>
      <dgm:spPr/>
    </dgm:pt>
    <dgm:pt modelId="{B63046E7-2BD8-4C94-8CA0-502A20739790}" type="pres">
      <dgm:prSet presAssocID="{C0457815-9C98-4838-AA78-412FC04A20CD}" presName="compNode" presStyleCnt="0"/>
      <dgm:spPr/>
    </dgm:pt>
    <dgm:pt modelId="{CE5E484F-87AE-4440-BCD9-A64E039E46CC}" type="pres">
      <dgm:prSet presAssocID="{C0457815-9C98-4838-AA78-412FC04A20CD}"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5C76D6E8-EB44-47C3-9F75-98FEEABB4383}" type="pres">
      <dgm:prSet presAssocID="{C0457815-9C98-4838-AA78-412FC04A20CD}" presName="spaceRect" presStyleCnt="0"/>
      <dgm:spPr/>
    </dgm:pt>
    <dgm:pt modelId="{BE4CD798-0AB4-4A5D-B4A9-8E97DF39437C}" type="pres">
      <dgm:prSet presAssocID="{C0457815-9C98-4838-AA78-412FC04A20CD}" presName="textRect" presStyleLbl="revTx" presStyleIdx="0" presStyleCnt="5" custScaleX="121802" custScaleY="100000">
        <dgm:presLayoutVars>
          <dgm:chMax val="1"/>
          <dgm:chPref val="1"/>
        </dgm:presLayoutVars>
      </dgm:prSet>
      <dgm:spPr/>
    </dgm:pt>
    <dgm:pt modelId="{44061C82-D3A6-4C71-8AAD-041DBEAFBAD5}" type="pres">
      <dgm:prSet presAssocID="{19B46A96-756A-4FC8-9C53-A0D65B3C4882}" presName="sibTrans" presStyleCnt="0"/>
      <dgm:spPr/>
    </dgm:pt>
    <dgm:pt modelId="{76B4118B-51C5-4075-BBD4-728CB6BDFF67}" type="pres">
      <dgm:prSet presAssocID="{5B055DBB-9FB3-4ACC-B56C-8E36FA514F35}" presName="compNode" presStyleCnt="0"/>
      <dgm:spPr/>
    </dgm:pt>
    <dgm:pt modelId="{6414B454-1C38-45DC-852C-386551BE38D5}" type="pres">
      <dgm:prSet presAssocID="{5B055DBB-9FB3-4ACC-B56C-8E36FA514F35}" presName="iconRect" presStyleLbl="node1" presStyleIdx="1" presStyleCnt="5" custLinFactNeighborX="-10310"/>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F180110-DFA4-4BCB-A9D2-7A8539B1F330}" type="pres">
      <dgm:prSet presAssocID="{5B055DBB-9FB3-4ACC-B56C-8E36FA514F35}" presName="spaceRect" presStyleCnt="0"/>
      <dgm:spPr/>
    </dgm:pt>
    <dgm:pt modelId="{429A19D6-DD92-42F6-AC18-FD9110496F07}" type="pres">
      <dgm:prSet presAssocID="{5B055DBB-9FB3-4ACC-B56C-8E36FA514F35}" presName="textRect" presStyleLbl="revTx" presStyleIdx="1" presStyleCnt="5">
        <dgm:presLayoutVars>
          <dgm:chMax val="1"/>
          <dgm:chPref val="1"/>
        </dgm:presLayoutVars>
      </dgm:prSet>
      <dgm:spPr/>
    </dgm:pt>
    <dgm:pt modelId="{AA309132-9537-4131-AD67-9236600F3774}" type="pres">
      <dgm:prSet presAssocID="{3E3C6DB9-E6D4-485A-B472-559C294B5948}" presName="sibTrans" presStyleCnt="0"/>
      <dgm:spPr/>
    </dgm:pt>
    <dgm:pt modelId="{B293280E-5949-46A2-8153-3D15D9D4F9A7}" type="pres">
      <dgm:prSet presAssocID="{D5A9DEF4-85DC-4B9C-BE17-EAF4A49ABF53}" presName="compNode" presStyleCnt="0"/>
      <dgm:spPr/>
    </dgm:pt>
    <dgm:pt modelId="{A4E21615-92C5-4A98-9AB4-DA1C7B061AF8}" type="pres">
      <dgm:prSet presAssocID="{D5A9DEF4-85DC-4B9C-BE17-EAF4A49ABF53}" presName="iconRect" presStyleLbl="node1" presStyleIdx="2" presStyleCnt="5" custLinFactNeighborX="-14144" custLinFactNeighborY="141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DF407DBB-D042-4DC1-A062-49BA90774D5B}" type="pres">
      <dgm:prSet presAssocID="{D5A9DEF4-85DC-4B9C-BE17-EAF4A49ABF53}" presName="spaceRect" presStyleCnt="0"/>
      <dgm:spPr/>
    </dgm:pt>
    <dgm:pt modelId="{5A0C3900-F3D5-4186-9C0C-EADBB83A3C2E}" type="pres">
      <dgm:prSet presAssocID="{D5A9DEF4-85DC-4B9C-BE17-EAF4A49ABF53}" presName="textRect" presStyleLbl="revTx" presStyleIdx="2" presStyleCnt="5" custLinFactNeighborX="-5723">
        <dgm:presLayoutVars>
          <dgm:chMax val="1"/>
          <dgm:chPref val="1"/>
        </dgm:presLayoutVars>
      </dgm:prSet>
      <dgm:spPr/>
    </dgm:pt>
    <dgm:pt modelId="{CB8A4CC1-4D5B-4B48-9DF0-FA91C4901A27}" type="pres">
      <dgm:prSet presAssocID="{77110C9B-EC99-4AC6-9E96-BF60975768E2}" presName="sibTrans" presStyleCnt="0"/>
      <dgm:spPr/>
    </dgm:pt>
    <dgm:pt modelId="{00250E34-B630-4C31-A874-EB77BDE84DB1}" type="pres">
      <dgm:prSet presAssocID="{E2ADDB01-D92B-4E31-BFED-94F956196A33}" presName="compNode" presStyleCnt="0"/>
      <dgm:spPr/>
    </dgm:pt>
    <dgm:pt modelId="{6ADD333A-35B7-4AF8-80D2-40183D7229F1}" type="pres">
      <dgm:prSet presAssocID="{E2ADDB01-D92B-4E31-BFED-94F956196A33}" presName="iconRect" presStyleLbl="node1" presStyleIdx="3" presStyleCnt="5" custScaleY="99575" custLinFactX="100000" custLinFactNeighborX="137004" custLinFactNeighborY="6692"/>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rowser window"/>
        </a:ext>
      </dgm:extLst>
    </dgm:pt>
    <dgm:pt modelId="{9DDF2CBC-F1A6-4CB9-8240-8CA402091B81}" type="pres">
      <dgm:prSet presAssocID="{E2ADDB01-D92B-4E31-BFED-94F956196A33}" presName="spaceRect" presStyleCnt="0"/>
      <dgm:spPr/>
    </dgm:pt>
    <dgm:pt modelId="{A3547A29-32E7-42E5-B1F8-612DB5EFC1AA}" type="pres">
      <dgm:prSet presAssocID="{E2ADDB01-D92B-4E31-BFED-94F956196A33}" presName="textRect" presStyleLbl="revTx" presStyleIdx="3" presStyleCnt="5" custScaleY="105006" custLinFactX="9271" custLinFactNeighborX="100000" custLinFactNeighborY="1771">
        <dgm:presLayoutVars>
          <dgm:chMax val="1"/>
          <dgm:chPref val="1"/>
        </dgm:presLayoutVars>
      </dgm:prSet>
      <dgm:spPr/>
    </dgm:pt>
    <dgm:pt modelId="{1D1AE611-E564-4C3C-A723-B42B688EEABB}" type="pres">
      <dgm:prSet presAssocID="{2EFD9D5E-4EAB-47F5-9EDA-55F74BE34B79}" presName="sibTrans" presStyleCnt="0"/>
      <dgm:spPr/>
    </dgm:pt>
    <dgm:pt modelId="{BE250226-4A07-45C8-B0EC-10EC1C089312}" type="pres">
      <dgm:prSet presAssocID="{98907CAF-06E4-43B3-AB48-7E9A2105134F}" presName="compNode" presStyleCnt="0"/>
      <dgm:spPr/>
    </dgm:pt>
    <dgm:pt modelId="{267461EC-51F4-43D2-9290-7834B9057E51}" type="pres">
      <dgm:prSet presAssocID="{98907CAF-06E4-43B3-AB48-7E9A2105134F}" presName="iconRect" presStyleLbl="node1" presStyleIdx="4" presStyleCnt="5" custScaleY="99575" custLinFactX="-100000" custLinFactNeighborX="-177519" custLinFactNeighborY="3359"/>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hecklist"/>
        </a:ext>
      </dgm:extLst>
    </dgm:pt>
    <dgm:pt modelId="{A7E895E1-EFD6-40A2-A2BB-F3C859BFDAE2}" type="pres">
      <dgm:prSet presAssocID="{98907CAF-06E4-43B3-AB48-7E9A2105134F}" presName="spaceRect" presStyleCnt="0"/>
      <dgm:spPr/>
    </dgm:pt>
    <dgm:pt modelId="{62F94C01-7D0C-41B7-931E-6F4608CEF494}" type="pres">
      <dgm:prSet presAssocID="{98907CAF-06E4-43B3-AB48-7E9A2105134F}" presName="textRect" presStyleLbl="revTx" presStyleIdx="4" presStyleCnt="5" custScaleX="87606" custLinFactX="-19458" custLinFactNeighborX="-100000" custLinFactNeighborY="22">
        <dgm:presLayoutVars>
          <dgm:chMax val="1"/>
          <dgm:chPref val="1"/>
        </dgm:presLayoutVars>
      </dgm:prSet>
      <dgm:spPr/>
    </dgm:pt>
  </dgm:ptLst>
  <dgm:cxnLst>
    <dgm:cxn modelId="{F333A002-A602-4E73-973A-0A682A48F87B}" srcId="{6817CF27-FF02-40BC-9D59-3A3899511C11}" destId="{E2ADDB01-D92B-4E31-BFED-94F956196A33}" srcOrd="3" destOrd="0" parTransId="{C1FC8591-B603-44A5-9215-A6918887CC34}" sibTransId="{2EFD9D5E-4EAB-47F5-9EDA-55F74BE34B79}"/>
    <dgm:cxn modelId="{DA24021B-1DFB-42C2-B8ED-E052E1115782}" type="presOf" srcId="{5B055DBB-9FB3-4ACC-B56C-8E36FA514F35}" destId="{429A19D6-DD92-42F6-AC18-FD9110496F07}" srcOrd="0" destOrd="0" presId="urn:microsoft.com/office/officeart/2018/2/layout/IconLabelList"/>
    <dgm:cxn modelId="{077C0850-CE61-48E2-AAD6-3D571BD0E0A1}" type="presOf" srcId="{D5A9DEF4-85DC-4B9C-BE17-EAF4A49ABF53}" destId="{5A0C3900-F3D5-4186-9C0C-EADBB83A3C2E}" srcOrd="0" destOrd="0" presId="urn:microsoft.com/office/officeart/2018/2/layout/IconLabelList"/>
    <dgm:cxn modelId="{C68F6598-2698-41D7-94DE-3E6C5028CB65}" type="presOf" srcId="{C0457815-9C98-4838-AA78-412FC04A20CD}" destId="{BE4CD798-0AB4-4A5D-B4A9-8E97DF39437C}" srcOrd="0" destOrd="0" presId="urn:microsoft.com/office/officeart/2018/2/layout/IconLabelList"/>
    <dgm:cxn modelId="{FACBA4A0-83BA-46DF-B1B0-ED2FDB28F88C}" type="presOf" srcId="{6817CF27-FF02-40BC-9D59-3A3899511C11}" destId="{500B437C-C11A-4457-A4C4-B73BAAEBD67B}" srcOrd="0" destOrd="0" presId="urn:microsoft.com/office/officeart/2018/2/layout/IconLabelList"/>
    <dgm:cxn modelId="{B3F747A8-89B5-41B1-9102-B21CDBB3A33A}" type="presOf" srcId="{E2ADDB01-D92B-4E31-BFED-94F956196A33}" destId="{A3547A29-32E7-42E5-B1F8-612DB5EFC1AA}" srcOrd="0" destOrd="0" presId="urn:microsoft.com/office/officeart/2018/2/layout/IconLabelList"/>
    <dgm:cxn modelId="{4F79E2B2-A8DB-4DA5-A547-BDDCF7259834}" type="presOf" srcId="{98907CAF-06E4-43B3-AB48-7E9A2105134F}" destId="{62F94C01-7D0C-41B7-931E-6F4608CEF494}" srcOrd="0" destOrd="0" presId="urn:microsoft.com/office/officeart/2018/2/layout/IconLabelList"/>
    <dgm:cxn modelId="{1EDED8B5-B64F-4440-BFAA-D7F382FF5FE2}" srcId="{6817CF27-FF02-40BC-9D59-3A3899511C11}" destId="{5B055DBB-9FB3-4ACC-B56C-8E36FA514F35}" srcOrd="1" destOrd="0" parTransId="{708B9B61-BCCE-46C3-9F23-1098995ADAC7}" sibTransId="{3E3C6DB9-E6D4-485A-B472-559C294B5948}"/>
    <dgm:cxn modelId="{BE66A8DB-41D6-44DA-9644-DBF6426DDBF8}" srcId="{6817CF27-FF02-40BC-9D59-3A3899511C11}" destId="{C0457815-9C98-4838-AA78-412FC04A20CD}" srcOrd="0" destOrd="0" parTransId="{ACE364B9-9DF7-4E71-BFA4-4DFB366A2A08}" sibTransId="{19B46A96-756A-4FC8-9C53-A0D65B3C4882}"/>
    <dgm:cxn modelId="{C8D4BDE4-75EF-45AA-8A34-4F1EDBA574E7}" srcId="{6817CF27-FF02-40BC-9D59-3A3899511C11}" destId="{D5A9DEF4-85DC-4B9C-BE17-EAF4A49ABF53}" srcOrd="2" destOrd="0" parTransId="{40EE1B6D-4F4A-4BF4-82C6-CB78CF8F1E42}" sibTransId="{77110C9B-EC99-4AC6-9E96-BF60975768E2}"/>
    <dgm:cxn modelId="{847B51F1-AAEB-4583-95E0-C006A3C03A77}" srcId="{6817CF27-FF02-40BC-9D59-3A3899511C11}" destId="{98907CAF-06E4-43B3-AB48-7E9A2105134F}" srcOrd="4" destOrd="0" parTransId="{5751C4F0-79A0-442E-AABD-91FBEA779CF2}" sibTransId="{3E251B62-A112-4EC4-8FA1-16624BB43146}"/>
    <dgm:cxn modelId="{98DF2435-ADDD-42EF-A010-943E83E3AA8A}" type="presParOf" srcId="{500B437C-C11A-4457-A4C4-B73BAAEBD67B}" destId="{B63046E7-2BD8-4C94-8CA0-502A20739790}" srcOrd="0" destOrd="0" presId="urn:microsoft.com/office/officeart/2018/2/layout/IconLabelList"/>
    <dgm:cxn modelId="{9BE6D91F-F183-4020-8FFC-BDB686C636FC}" type="presParOf" srcId="{B63046E7-2BD8-4C94-8CA0-502A20739790}" destId="{CE5E484F-87AE-4440-BCD9-A64E039E46CC}" srcOrd="0" destOrd="0" presId="urn:microsoft.com/office/officeart/2018/2/layout/IconLabelList"/>
    <dgm:cxn modelId="{85CFCDE2-CA73-4DAF-8686-72C6A583D70B}" type="presParOf" srcId="{B63046E7-2BD8-4C94-8CA0-502A20739790}" destId="{5C76D6E8-EB44-47C3-9F75-98FEEABB4383}" srcOrd="1" destOrd="0" presId="urn:microsoft.com/office/officeart/2018/2/layout/IconLabelList"/>
    <dgm:cxn modelId="{9AA3FDF1-F318-4F6A-A5C0-B8B6E8D86725}" type="presParOf" srcId="{B63046E7-2BD8-4C94-8CA0-502A20739790}" destId="{BE4CD798-0AB4-4A5D-B4A9-8E97DF39437C}" srcOrd="2" destOrd="0" presId="urn:microsoft.com/office/officeart/2018/2/layout/IconLabelList"/>
    <dgm:cxn modelId="{A22AE223-6443-4A8F-B84C-A5FA2B7F5CDE}" type="presParOf" srcId="{500B437C-C11A-4457-A4C4-B73BAAEBD67B}" destId="{44061C82-D3A6-4C71-8AAD-041DBEAFBAD5}" srcOrd="1" destOrd="0" presId="urn:microsoft.com/office/officeart/2018/2/layout/IconLabelList"/>
    <dgm:cxn modelId="{4C2B17C2-AE26-4702-A13A-E2C10D789B6F}" type="presParOf" srcId="{500B437C-C11A-4457-A4C4-B73BAAEBD67B}" destId="{76B4118B-51C5-4075-BBD4-728CB6BDFF67}" srcOrd="2" destOrd="0" presId="urn:microsoft.com/office/officeart/2018/2/layout/IconLabelList"/>
    <dgm:cxn modelId="{B6C62A16-7858-487A-8853-CAE5225C116E}" type="presParOf" srcId="{76B4118B-51C5-4075-BBD4-728CB6BDFF67}" destId="{6414B454-1C38-45DC-852C-386551BE38D5}" srcOrd="0" destOrd="0" presId="urn:microsoft.com/office/officeart/2018/2/layout/IconLabelList"/>
    <dgm:cxn modelId="{7F84ED41-913C-496F-9BCF-6B940F8604DD}" type="presParOf" srcId="{76B4118B-51C5-4075-BBD4-728CB6BDFF67}" destId="{6F180110-DFA4-4BCB-A9D2-7A8539B1F330}" srcOrd="1" destOrd="0" presId="urn:microsoft.com/office/officeart/2018/2/layout/IconLabelList"/>
    <dgm:cxn modelId="{301D35C1-3C5A-4451-A36B-CD5B3E91ABB5}" type="presParOf" srcId="{76B4118B-51C5-4075-BBD4-728CB6BDFF67}" destId="{429A19D6-DD92-42F6-AC18-FD9110496F07}" srcOrd="2" destOrd="0" presId="urn:microsoft.com/office/officeart/2018/2/layout/IconLabelList"/>
    <dgm:cxn modelId="{FA2B00EA-44B9-46F8-B1F6-8A628E7CF889}" type="presParOf" srcId="{500B437C-C11A-4457-A4C4-B73BAAEBD67B}" destId="{AA309132-9537-4131-AD67-9236600F3774}" srcOrd="3" destOrd="0" presId="urn:microsoft.com/office/officeart/2018/2/layout/IconLabelList"/>
    <dgm:cxn modelId="{0957E2C0-5DD5-41AF-A4AA-CCDB5D52A27D}" type="presParOf" srcId="{500B437C-C11A-4457-A4C4-B73BAAEBD67B}" destId="{B293280E-5949-46A2-8153-3D15D9D4F9A7}" srcOrd="4" destOrd="0" presId="urn:microsoft.com/office/officeart/2018/2/layout/IconLabelList"/>
    <dgm:cxn modelId="{45F36B0C-2D4C-422D-B541-05D43B41C187}" type="presParOf" srcId="{B293280E-5949-46A2-8153-3D15D9D4F9A7}" destId="{A4E21615-92C5-4A98-9AB4-DA1C7B061AF8}" srcOrd="0" destOrd="0" presId="urn:microsoft.com/office/officeart/2018/2/layout/IconLabelList"/>
    <dgm:cxn modelId="{A09B6F69-7116-496F-9091-22CD2A577137}" type="presParOf" srcId="{B293280E-5949-46A2-8153-3D15D9D4F9A7}" destId="{DF407DBB-D042-4DC1-A062-49BA90774D5B}" srcOrd="1" destOrd="0" presId="urn:microsoft.com/office/officeart/2018/2/layout/IconLabelList"/>
    <dgm:cxn modelId="{3CBA7079-D8BE-46F3-848B-C56BBD3747BE}" type="presParOf" srcId="{B293280E-5949-46A2-8153-3D15D9D4F9A7}" destId="{5A0C3900-F3D5-4186-9C0C-EADBB83A3C2E}" srcOrd="2" destOrd="0" presId="urn:microsoft.com/office/officeart/2018/2/layout/IconLabelList"/>
    <dgm:cxn modelId="{5AAB0B84-30DC-4AE8-9BA7-73F1B595701C}" type="presParOf" srcId="{500B437C-C11A-4457-A4C4-B73BAAEBD67B}" destId="{CB8A4CC1-4D5B-4B48-9DF0-FA91C4901A27}" srcOrd="5" destOrd="0" presId="urn:microsoft.com/office/officeart/2018/2/layout/IconLabelList"/>
    <dgm:cxn modelId="{1156F218-F8DB-474C-9729-F2AEC455033D}" type="presParOf" srcId="{500B437C-C11A-4457-A4C4-B73BAAEBD67B}" destId="{00250E34-B630-4C31-A874-EB77BDE84DB1}" srcOrd="6" destOrd="0" presId="urn:microsoft.com/office/officeart/2018/2/layout/IconLabelList"/>
    <dgm:cxn modelId="{7D7502A0-E514-409E-B880-62CFF13FBCAB}" type="presParOf" srcId="{00250E34-B630-4C31-A874-EB77BDE84DB1}" destId="{6ADD333A-35B7-4AF8-80D2-40183D7229F1}" srcOrd="0" destOrd="0" presId="urn:microsoft.com/office/officeart/2018/2/layout/IconLabelList"/>
    <dgm:cxn modelId="{D3072AD0-96A8-4FFA-BB18-A597F8F737C3}" type="presParOf" srcId="{00250E34-B630-4C31-A874-EB77BDE84DB1}" destId="{9DDF2CBC-F1A6-4CB9-8240-8CA402091B81}" srcOrd="1" destOrd="0" presId="urn:microsoft.com/office/officeart/2018/2/layout/IconLabelList"/>
    <dgm:cxn modelId="{71F88F2C-738F-48F9-A582-E411FDEEADF2}" type="presParOf" srcId="{00250E34-B630-4C31-A874-EB77BDE84DB1}" destId="{A3547A29-32E7-42E5-B1F8-612DB5EFC1AA}" srcOrd="2" destOrd="0" presId="urn:microsoft.com/office/officeart/2018/2/layout/IconLabelList"/>
    <dgm:cxn modelId="{97E72D0D-BD5B-41B3-B67B-CBD7A13A71D8}" type="presParOf" srcId="{500B437C-C11A-4457-A4C4-B73BAAEBD67B}" destId="{1D1AE611-E564-4C3C-A723-B42B688EEABB}" srcOrd="7" destOrd="0" presId="urn:microsoft.com/office/officeart/2018/2/layout/IconLabelList"/>
    <dgm:cxn modelId="{C0091178-E353-4CE2-94A1-E8525C0A56F2}" type="presParOf" srcId="{500B437C-C11A-4457-A4C4-B73BAAEBD67B}" destId="{BE250226-4A07-45C8-B0EC-10EC1C089312}" srcOrd="8" destOrd="0" presId="urn:microsoft.com/office/officeart/2018/2/layout/IconLabelList"/>
    <dgm:cxn modelId="{4266026A-523D-443D-A0B8-EBC922E66F33}" type="presParOf" srcId="{BE250226-4A07-45C8-B0EC-10EC1C089312}" destId="{267461EC-51F4-43D2-9290-7834B9057E51}" srcOrd="0" destOrd="0" presId="urn:microsoft.com/office/officeart/2018/2/layout/IconLabelList"/>
    <dgm:cxn modelId="{12C71B5A-1C0E-462D-963E-06785546F196}" type="presParOf" srcId="{BE250226-4A07-45C8-B0EC-10EC1C089312}" destId="{A7E895E1-EFD6-40A2-A2BB-F3C859BFDAE2}" srcOrd="1" destOrd="0" presId="urn:microsoft.com/office/officeart/2018/2/layout/IconLabelList"/>
    <dgm:cxn modelId="{D102FD31-33A0-48F9-813E-9E2A6A67424E}" type="presParOf" srcId="{BE250226-4A07-45C8-B0EC-10EC1C089312}" destId="{62F94C01-7D0C-41B7-931E-6F4608CEF49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5E484F-87AE-4440-BCD9-A64E039E46CC}">
      <dsp:nvSpPr>
        <dsp:cNvPr id="0" name=""/>
        <dsp:cNvSpPr/>
      </dsp:nvSpPr>
      <dsp:spPr>
        <a:xfrm>
          <a:off x="658672" y="1321217"/>
          <a:ext cx="766494" cy="76649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4CD798-0AB4-4A5D-B4A9-8E97DF39437C}">
      <dsp:nvSpPr>
        <dsp:cNvPr id="0" name=""/>
        <dsp:cNvSpPr/>
      </dsp:nvSpPr>
      <dsp:spPr>
        <a:xfrm>
          <a:off x="4580" y="2348792"/>
          <a:ext cx="2074678" cy="68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latin typeface="+mn-lt"/>
            </a:rPr>
            <a:t>Problem Statement</a:t>
          </a:r>
        </a:p>
      </dsp:txBody>
      <dsp:txXfrm>
        <a:off x="4580" y="2348792"/>
        <a:ext cx="2074678" cy="681328"/>
      </dsp:txXfrm>
    </dsp:sp>
    <dsp:sp modelId="{6414B454-1C38-45DC-852C-386551BE38D5}">
      <dsp:nvSpPr>
        <dsp:cNvPr id="0" name=""/>
        <dsp:cNvSpPr/>
      </dsp:nvSpPr>
      <dsp:spPr>
        <a:xfrm>
          <a:off x="2766726" y="1321217"/>
          <a:ext cx="766494" cy="76649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9A19D6-DD92-42F6-AC18-FD9110496F07}">
      <dsp:nvSpPr>
        <dsp:cNvPr id="0" name=""/>
        <dsp:cNvSpPr/>
      </dsp:nvSpPr>
      <dsp:spPr>
        <a:xfrm>
          <a:off x="2377339" y="2348792"/>
          <a:ext cx="1703320" cy="68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Benchmark Dataset Collection &amp; Pre-Processing</a:t>
          </a:r>
        </a:p>
      </dsp:txBody>
      <dsp:txXfrm>
        <a:off x="2377339" y="2348792"/>
        <a:ext cx="1703320" cy="681328"/>
      </dsp:txXfrm>
    </dsp:sp>
    <dsp:sp modelId="{A4E21615-92C5-4A98-9AB4-DA1C7B061AF8}">
      <dsp:nvSpPr>
        <dsp:cNvPr id="0" name=""/>
        <dsp:cNvSpPr/>
      </dsp:nvSpPr>
      <dsp:spPr>
        <a:xfrm>
          <a:off x="4738740" y="1332048"/>
          <a:ext cx="766494" cy="76649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0C3900-F3D5-4186-9C0C-EADBB83A3C2E}">
      <dsp:nvSpPr>
        <dsp:cNvPr id="0" name=""/>
        <dsp:cNvSpPr/>
      </dsp:nvSpPr>
      <dsp:spPr>
        <a:xfrm>
          <a:off x="4281259" y="2348792"/>
          <a:ext cx="1703320" cy="68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Model Design</a:t>
          </a:r>
        </a:p>
      </dsp:txBody>
      <dsp:txXfrm>
        <a:off x="4281259" y="2348792"/>
        <a:ext cx="1703320" cy="681328"/>
      </dsp:txXfrm>
    </dsp:sp>
    <dsp:sp modelId="{6ADD333A-35B7-4AF8-80D2-40183D7229F1}">
      <dsp:nvSpPr>
        <dsp:cNvPr id="0" name=""/>
        <dsp:cNvSpPr/>
      </dsp:nvSpPr>
      <dsp:spPr>
        <a:xfrm>
          <a:off x="8665177" y="1364799"/>
          <a:ext cx="766494" cy="763236"/>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547A29-32E7-42E5-B1F8-612DB5EFC1AA}">
      <dsp:nvSpPr>
        <dsp:cNvPr id="0" name=""/>
        <dsp:cNvSpPr/>
      </dsp:nvSpPr>
      <dsp:spPr>
        <a:xfrm>
          <a:off x="8241377" y="2334463"/>
          <a:ext cx="1703320" cy="715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Application</a:t>
          </a:r>
        </a:p>
      </dsp:txBody>
      <dsp:txXfrm>
        <a:off x="8241377" y="2334463"/>
        <a:ext cx="1703320" cy="715435"/>
      </dsp:txXfrm>
    </dsp:sp>
    <dsp:sp modelId="{267461EC-51F4-43D2-9290-7834B9057E51}">
      <dsp:nvSpPr>
        <dsp:cNvPr id="0" name=""/>
        <dsp:cNvSpPr/>
      </dsp:nvSpPr>
      <dsp:spPr>
        <a:xfrm>
          <a:off x="6722789" y="1347778"/>
          <a:ext cx="766494" cy="763236"/>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F94C01-7D0C-41B7-931E-6F4608CEF494}">
      <dsp:nvSpPr>
        <dsp:cNvPr id="0" name=""/>
        <dsp:cNvSpPr/>
      </dsp:nvSpPr>
      <dsp:spPr>
        <a:xfrm>
          <a:off x="6452345" y="2348127"/>
          <a:ext cx="1492210" cy="68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Model Verification &amp; Validation</a:t>
          </a:r>
        </a:p>
      </dsp:txBody>
      <dsp:txXfrm>
        <a:off x="6452345" y="2348127"/>
        <a:ext cx="1492210" cy="68132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0.51185</cdr:x>
      <cdr:y>0.74351</cdr:y>
    </cdr:from>
    <cdr:to>
      <cdr:x>0.93649</cdr:x>
      <cdr:y>0.84324</cdr:y>
    </cdr:to>
    <cdr:sp macro="" textlink="">
      <cdr:nvSpPr>
        <cdr:cNvPr id="2" name="Rectangle 1">
          <a:extLst xmlns:a="http://schemas.openxmlformats.org/drawingml/2006/main">
            <a:ext uri="{FF2B5EF4-FFF2-40B4-BE49-F238E27FC236}">
              <a16:creationId xmlns:a16="http://schemas.microsoft.com/office/drawing/2014/main" id="{05DC67CD-37E3-4A46-9154-5A170BE7B35E}"/>
            </a:ext>
          </a:extLst>
        </cdr:cNvPr>
        <cdr:cNvSpPr/>
      </cdr:nvSpPr>
      <cdr:spPr>
        <a:xfrm xmlns:a="http://schemas.openxmlformats.org/drawingml/2006/main">
          <a:off x="5382410" y="3532504"/>
          <a:ext cx="4465319" cy="473830"/>
        </a:xfrm>
        <a:prstGeom xmlns:a="http://schemas.openxmlformats.org/drawingml/2006/main" prst="rect">
          <a:avLst/>
        </a:prstGeom>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r>
            <a:rPr lang="en-US" sz="1200" dirty="0"/>
            <a:t>Epochs = 70 , Batch Size = 8 , Learning Rate = 0.0001, Training Accuracy = 99.17,Validartion Accuracy=98..65</a:t>
          </a:r>
        </a:p>
        <a:p xmlns:a="http://schemas.openxmlformats.org/drawingml/2006/main">
          <a:endParaRPr lang="en-US" sz="1200" dirty="0"/>
        </a:p>
        <a:p xmlns:a="http://schemas.openxmlformats.org/drawingml/2006/main">
          <a:endParaRPr lang="en-US" dirty="0"/>
        </a:p>
      </cdr:txBody>
    </cdr:sp>
  </cdr:relSizeAnchor>
  <cdr:relSizeAnchor xmlns:cdr="http://schemas.openxmlformats.org/drawingml/2006/chartDrawing">
    <cdr:from>
      <cdr:x>0.65303</cdr:x>
      <cdr:y>0.35603</cdr:y>
    </cdr:from>
    <cdr:to>
      <cdr:x>0.6604</cdr:x>
      <cdr:y>0.72417</cdr:y>
    </cdr:to>
    <cdr:cxnSp macro="">
      <cdr:nvCxnSpPr>
        <cdr:cNvPr id="4" name="Straight Arrow Connector 3">
          <a:extLst xmlns:a="http://schemas.openxmlformats.org/drawingml/2006/main">
            <a:ext uri="{FF2B5EF4-FFF2-40B4-BE49-F238E27FC236}">
              <a16:creationId xmlns:a16="http://schemas.microsoft.com/office/drawing/2014/main" id="{E162B51D-2902-4FEA-BA9E-4CD2458DEE3A}"/>
            </a:ext>
          </a:extLst>
        </cdr:cNvPr>
        <cdr:cNvCxnSpPr/>
      </cdr:nvCxnSpPr>
      <cdr:spPr>
        <a:xfrm xmlns:a="http://schemas.openxmlformats.org/drawingml/2006/main" flipH="1">
          <a:off x="6867014" y="1691552"/>
          <a:ext cx="77492" cy="1749072"/>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A38CDB-1751-4971-9353-3D96BB27D4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33FA6D7-2D4F-4373-85DF-5EDC1C885A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CEBA16-6505-47D7-B914-F04CDF476777}" type="datetimeFigureOut">
              <a:rPr lang="en-US" smtClean="0"/>
              <a:t>1/14/2022</a:t>
            </a:fld>
            <a:endParaRPr lang="en-US"/>
          </a:p>
        </p:txBody>
      </p:sp>
      <p:sp>
        <p:nvSpPr>
          <p:cNvPr id="4" name="Footer Placeholder 3">
            <a:extLst>
              <a:ext uri="{FF2B5EF4-FFF2-40B4-BE49-F238E27FC236}">
                <a16:creationId xmlns:a16="http://schemas.microsoft.com/office/drawing/2014/main" id="{E2527A86-5662-4958-9366-9BE45DC683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D5EA730-EED7-4987-9568-BA2C81A73FC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348540-3222-4445-B83C-978993BB8509}" type="slidenum">
              <a:rPr lang="en-US" smtClean="0"/>
              <a:t>‹#›</a:t>
            </a:fld>
            <a:endParaRPr lang="en-US"/>
          </a:p>
        </p:txBody>
      </p:sp>
    </p:spTree>
    <p:extLst>
      <p:ext uri="{BB962C8B-B14F-4D97-AF65-F5344CB8AC3E}">
        <p14:creationId xmlns:p14="http://schemas.microsoft.com/office/powerpoint/2010/main" val="346658496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08:48:04.852"/>
    </inkml:context>
    <inkml:brush xml:id="br0">
      <inkml:brushProperty name="width" value="0.05" units="cm"/>
      <inkml:brushProperty name="height" value="0.05" units="cm"/>
    </inkml:brush>
  </inkml:definitions>
  <inkml:trace contextRef="#ctx0" brushRef="#br0">908 141 24575,'-31'-1'0,"0"-1"0,0-2 0,0-1 0,1-2 0,0-1 0,-41-16 0,32 13 0,0 1 0,0 3 0,-1 0 0,0 3 0,0 1 0,0 2 0,-75 9 0,110-8 0,1 1 0,-1 0 0,1 0 0,-1 1 0,1 0 0,0-1 0,0 1 0,-1 1 0,1-1 0,1 1 0,-1-1 0,0 1 0,1 0 0,-1 0 0,1 1 0,0-1 0,0 1 0,0 0 0,1-1 0,-1 1 0,1 0 0,-3 9 0,-3 6 0,1 2 0,1-1 0,-5 39 0,4-24 0,-9 28 0,-29 74 0,29-98 0,3 0 0,1 1 0,1 1 0,3-1 0,-6 75 0,18 520 0,-4-623 0,0-1 0,0 1 0,1-1 0,1 1 0,0-1 0,1 0 0,0 0 0,1 0 0,0 0 0,0 0 0,1-1 0,1 0 0,-1 0 0,2 0 0,-1-1 0,2 0 0,-1 0 0,1-1 0,0 0 0,1 0 0,17 12 0,136 96 0,-138-101 0,1-2 0,0 0 0,0-2 0,51 16 0,113 17 0,-88-22 0,-57-12 0,1-2 0,0-2 0,0-1 0,0-3 0,66-5 0,-106 3 0,0-1 0,0 0 0,0-1 0,0 1 0,0-1 0,0 0 0,0 0 0,-1-1 0,1 1 0,-1-1 0,1 0 0,-1 0 0,0 0 0,0-1 0,0 1 0,-1-1 0,1 0 0,3-7 0,3-5 0,-1 0 0,-1-1 0,11-33 0,0 2 0,-8 22 0,-2 0 0,-1-1 0,-1 0 0,5-36 0,2-109 0,-12 129 0,16-145 0,1-26 0,-18 200 0,-4-340 0,-1 312 0,-2 1 0,-1-1 0,-3 1 0,-1 1 0,-1 0 0,-25-52 0,3 10 0,22 52 0,-1 0 0,-17-29 0,28 55 0,-1 0 0,1 0 0,-1 1 0,0-1 0,0 1 0,0-1 0,0 1 0,-1 0 0,1 1 0,-1-1 0,1 1 0,-1-1 0,0 1 0,0 0 0,-1 0 0,1 1 0,0-1 0,0 1 0,-1 0 0,1 0 0,-1 1 0,1-1 0,-1 1 0,1 0 0,-1 0 0,1 0 0,-1 1 0,-4 1 0,0 0 0,0 1 0,1 0 0,-1 1 0,1-1 0,0 2 0,0-1 0,1 1 0,-1 0 0,1 1 0,0 0 0,1 0 0,-12 13 0,-21 32-1365,24-28-5461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D3DEC-C395-4651-A13C-BE17D7CE64F8}" type="datetimeFigureOut">
              <a:rPr lang="en-GB" smtClean="0"/>
              <a:t>14/01/2022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0D066-2C06-49EC-9399-1776A42D4FF5}" type="slidenum">
              <a:rPr lang="en-GB" smtClean="0"/>
              <a:t>‹#›</a:t>
            </a:fld>
            <a:endParaRPr lang="en-GB"/>
          </a:p>
        </p:txBody>
      </p:sp>
    </p:spTree>
    <p:extLst>
      <p:ext uri="{BB962C8B-B14F-4D97-AF65-F5344CB8AC3E}">
        <p14:creationId xmlns:p14="http://schemas.microsoft.com/office/powerpoint/2010/main" val="615448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90D066-2C06-49EC-9399-1776A42D4FF5}" type="slidenum">
              <a:rPr lang="en-GB" smtClean="0"/>
              <a:t>18</a:t>
            </a:fld>
            <a:endParaRPr lang="en-GB"/>
          </a:p>
        </p:txBody>
      </p:sp>
    </p:spTree>
    <p:extLst>
      <p:ext uri="{BB962C8B-B14F-4D97-AF65-F5344CB8AC3E}">
        <p14:creationId xmlns:p14="http://schemas.microsoft.com/office/powerpoint/2010/main" val="4190790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90D066-2C06-49EC-9399-1776A42D4FF5}" type="slidenum">
              <a:rPr lang="en-GB" smtClean="0"/>
              <a:t>47</a:t>
            </a:fld>
            <a:endParaRPr lang="en-GB"/>
          </a:p>
        </p:txBody>
      </p:sp>
    </p:spTree>
    <p:extLst>
      <p:ext uri="{BB962C8B-B14F-4D97-AF65-F5344CB8AC3E}">
        <p14:creationId xmlns:p14="http://schemas.microsoft.com/office/powerpoint/2010/main" val="4067466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0918C5A-B26D-451D-BBAC-91690EA95A9A}"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CA406F-9A25-4478-8552-564AEA288125}" type="slidenum">
              <a:rPr lang="en-US" smtClean="0"/>
              <a:t>‹#›</a:t>
            </a:fld>
            <a:endParaRPr lang="en-US"/>
          </a:p>
        </p:txBody>
      </p:sp>
    </p:spTree>
    <p:extLst>
      <p:ext uri="{BB962C8B-B14F-4D97-AF65-F5344CB8AC3E}">
        <p14:creationId xmlns:p14="http://schemas.microsoft.com/office/powerpoint/2010/main" val="283921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918C5A-B26D-451D-BBAC-91690EA95A9A}"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CA406F-9A25-4478-8552-564AEA288125}" type="slidenum">
              <a:rPr lang="en-US" smtClean="0"/>
              <a:t>‹#›</a:t>
            </a:fld>
            <a:endParaRPr lang="en-US"/>
          </a:p>
        </p:txBody>
      </p:sp>
    </p:spTree>
    <p:extLst>
      <p:ext uri="{BB962C8B-B14F-4D97-AF65-F5344CB8AC3E}">
        <p14:creationId xmlns:p14="http://schemas.microsoft.com/office/powerpoint/2010/main" val="2475990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918C5A-B26D-451D-BBAC-91690EA95A9A}"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CA406F-9A25-4478-8552-564AEA288125}" type="slidenum">
              <a:rPr lang="en-US" smtClean="0"/>
              <a:t>‹#›</a:t>
            </a:fld>
            <a:endParaRPr lang="en-US"/>
          </a:p>
        </p:txBody>
      </p:sp>
    </p:spTree>
    <p:extLst>
      <p:ext uri="{BB962C8B-B14F-4D97-AF65-F5344CB8AC3E}">
        <p14:creationId xmlns:p14="http://schemas.microsoft.com/office/powerpoint/2010/main" val="3063712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918C5A-B26D-451D-BBAC-91690EA95A9A}"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CA406F-9A25-4478-8552-564AEA288125}" type="slidenum">
              <a:rPr lang="en-US" smtClean="0"/>
              <a:t>‹#›</a:t>
            </a:fld>
            <a:endParaRPr lang="en-US"/>
          </a:p>
        </p:txBody>
      </p:sp>
    </p:spTree>
    <p:extLst>
      <p:ext uri="{BB962C8B-B14F-4D97-AF65-F5344CB8AC3E}">
        <p14:creationId xmlns:p14="http://schemas.microsoft.com/office/powerpoint/2010/main" val="2424284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918C5A-B26D-451D-BBAC-91690EA95A9A}"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CA406F-9A25-4478-8552-564AEA288125}" type="slidenum">
              <a:rPr lang="en-US" smtClean="0"/>
              <a:t>‹#›</a:t>
            </a:fld>
            <a:endParaRPr lang="en-US"/>
          </a:p>
        </p:txBody>
      </p:sp>
    </p:spTree>
    <p:extLst>
      <p:ext uri="{BB962C8B-B14F-4D97-AF65-F5344CB8AC3E}">
        <p14:creationId xmlns:p14="http://schemas.microsoft.com/office/powerpoint/2010/main" val="468515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0918C5A-B26D-451D-BBAC-91690EA95A9A}" type="datetimeFigureOut">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CA406F-9A25-4478-8552-564AEA288125}" type="slidenum">
              <a:rPr lang="en-US" smtClean="0"/>
              <a:t>‹#›</a:t>
            </a:fld>
            <a:endParaRPr lang="en-US"/>
          </a:p>
        </p:txBody>
      </p:sp>
    </p:spTree>
    <p:extLst>
      <p:ext uri="{BB962C8B-B14F-4D97-AF65-F5344CB8AC3E}">
        <p14:creationId xmlns:p14="http://schemas.microsoft.com/office/powerpoint/2010/main" val="42265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0918C5A-B26D-451D-BBAC-91690EA95A9A}" type="datetimeFigureOut">
              <a:rPr lang="en-US" smtClean="0"/>
              <a:t>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CA406F-9A25-4478-8552-564AEA288125}" type="slidenum">
              <a:rPr lang="en-US" smtClean="0"/>
              <a:t>‹#›</a:t>
            </a:fld>
            <a:endParaRPr lang="en-US"/>
          </a:p>
        </p:txBody>
      </p:sp>
    </p:spTree>
    <p:extLst>
      <p:ext uri="{BB962C8B-B14F-4D97-AF65-F5344CB8AC3E}">
        <p14:creationId xmlns:p14="http://schemas.microsoft.com/office/powerpoint/2010/main" val="238401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918C5A-B26D-451D-BBAC-91690EA95A9A}" type="datetimeFigureOut">
              <a:rPr lang="en-US" smtClean="0"/>
              <a:t>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CA406F-9A25-4478-8552-564AEA288125}" type="slidenum">
              <a:rPr lang="en-US" smtClean="0"/>
              <a:t>‹#›</a:t>
            </a:fld>
            <a:endParaRPr lang="en-US"/>
          </a:p>
        </p:txBody>
      </p:sp>
    </p:spTree>
    <p:extLst>
      <p:ext uri="{BB962C8B-B14F-4D97-AF65-F5344CB8AC3E}">
        <p14:creationId xmlns:p14="http://schemas.microsoft.com/office/powerpoint/2010/main" val="3201745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918C5A-B26D-451D-BBAC-91690EA95A9A}" type="datetimeFigureOut">
              <a:rPr lang="en-US" smtClean="0"/>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CA406F-9A25-4478-8552-564AEA288125}" type="slidenum">
              <a:rPr lang="en-US" smtClean="0"/>
              <a:t>‹#›</a:t>
            </a:fld>
            <a:endParaRPr lang="en-US"/>
          </a:p>
        </p:txBody>
      </p:sp>
    </p:spTree>
    <p:extLst>
      <p:ext uri="{BB962C8B-B14F-4D97-AF65-F5344CB8AC3E}">
        <p14:creationId xmlns:p14="http://schemas.microsoft.com/office/powerpoint/2010/main" val="1196478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918C5A-B26D-451D-BBAC-91690EA95A9A}" type="datetimeFigureOut">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CA406F-9A25-4478-8552-564AEA288125}" type="slidenum">
              <a:rPr lang="en-US" smtClean="0"/>
              <a:t>‹#›</a:t>
            </a:fld>
            <a:endParaRPr lang="en-US"/>
          </a:p>
        </p:txBody>
      </p:sp>
    </p:spTree>
    <p:extLst>
      <p:ext uri="{BB962C8B-B14F-4D97-AF65-F5344CB8AC3E}">
        <p14:creationId xmlns:p14="http://schemas.microsoft.com/office/powerpoint/2010/main" val="3342060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918C5A-B26D-451D-BBAC-91690EA95A9A}" type="datetimeFigureOut">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CA406F-9A25-4478-8552-564AEA288125}" type="slidenum">
              <a:rPr lang="en-US" smtClean="0"/>
              <a:t>‹#›</a:t>
            </a:fld>
            <a:endParaRPr lang="en-US"/>
          </a:p>
        </p:txBody>
      </p:sp>
    </p:spTree>
    <p:extLst>
      <p:ext uri="{BB962C8B-B14F-4D97-AF65-F5344CB8AC3E}">
        <p14:creationId xmlns:p14="http://schemas.microsoft.com/office/powerpoint/2010/main" val="3324903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18C5A-B26D-451D-BBAC-91690EA95A9A}" type="datetimeFigureOut">
              <a:rPr lang="en-US" smtClean="0"/>
              <a:t>1/14/2022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CA406F-9A25-4478-8552-564AEA288125}" type="slidenum">
              <a:rPr lang="en-US" smtClean="0"/>
              <a:t>‹#›</a:t>
            </a:fld>
            <a:endParaRPr lang="en-US"/>
          </a:p>
        </p:txBody>
      </p:sp>
    </p:spTree>
    <p:extLst>
      <p:ext uri="{BB962C8B-B14F-4D97-AF65-F5344CB8AC3E}">
        <p14:creationId xmlns:p14="http://schemas.microsoft.com/office/powerpoint/2010/main" val="12218254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6.xml"/><Relationship Id="rId4" Type="http://schemas.openxmlformats.org/officeDocument/2006/relationships/image" Target="../media/image36.jpg"/></Relationships>
</file>

<file path=ppt/slides/_rels/slide3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6.xml"/><Relationship Id="rId4" Type="http://schemas.openxmlformats.org/officeDocument/2006/relationships/image" Target="../media/image39.jp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fif"/><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2.xml"/><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45.png"/><Relationship Id="rId5" Type="http://schemas.microsoft.com/office/2007/relationships/media" Target="../media/media3.mp4"/><Relationship Id="rId10" Type="http://schemas.openxmlformats.org/officeDocument/2006/relationships/image" Target="../media/image44.png"/><Relationship Id="rId4" Type="http://schemas.openxmlformats.org/officeDocument/2006/relationships/video" Target="../media/media2.mp4"/><Relationship Id="rId9" Type="http://schemas.openxmlformats.org/officeDocument/2006/relationships/image" Target="../media/image43.png"/></Relationships>
</file>

<file path=ppt/slides/_rels/slide48.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media" Target="../media/media5.mp4"/><Relationship Id="rId7"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video" Target="../media/media6.mp4"/><Relationship Id="rId5" Type="http://schemas.microsoft.com/office/2007/relationships/media" Target="../media/media6.mp4"/><Relationship Id="rId10" Type="http://schemas.openxmlformats.org/officeDocument/2006/relationships/image" Target="../media/image48.png"/><Relationship Id="rId4" Type="http://schemas.openxmlformats.org/officeDocument/2006/relationships/video" Target="../media/media5.mp4"/><Relationship Id="rId9"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4976" y="441960"/>
            <a:ext cx="7242048" cy="5974080"/>
          </a:xfrm>
          <a:prstGeom prst="rect">
            <a:avLst/>
          </a:prstGeom>
        </p:spPr>
      </p:pic>
    </p:spTree>
    <p:extLst>
      <p:ext uri="{BB962C8B-B14F-4D97-AF65-F5344CB8AC3E}">
        <p14:creationId xmlns:p14="http://schemas.microsoft.com/office/powerpoint/2010/main" val="4071458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Aims and Objectives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400" dirty="0"/>
              <a:t>To create a benchmark dataset </a:t>
            </a:r>
          </a:p>
          <a:p>
            <a:pPr marL="514350" indent="-514350">
              <a:buFont typeface="+mj-lt"/>
              <a:buAutoNum type="arabicPeriod"/>
            </a:pPr>
            <a:endParaRPr lang="en-US" sz="2400" dirty="0"/>
          </a:p>
          <a:p>
            <a:pPr marL="514350" indent="-514350">
              <a:buFont typeface="+mj-lt"/>
              <a:buAutoNum type="arabicPeriod"/>
            </a:pPr>
            <a:r>
              <a:rPr lang="en-US" sz="2400" dirty="0"/>
              <a:t>To create a system that identify common 3 stones (Turquoise, Ruby, Emerald)</a:t>
            </a:r>
          </a:p>
          <a:p>
            <a:pPr marL="514350" indent="-514350">
              <a:buFont typeface="+mj-lt"/>
              <a:buAutoNum type="arabicPeriod"/>
            </a:pPr>
            <a:endParaRPr lang="en-US" sz="2400" dirty="0"/>
          </a:p>
          <a:p>
            <a:pPr marL="514350" indent="-514350">
              <a:buFont typeface="+mj-lt"/>
              <a:buAutoNum type="arabicPeriod"/>
            </a:pPr>
            <a:r>
              <a:rPr lang="en-US" sz="2400" dirty="0"/>
              <a:t>To create a system that authenticate between real or fake gemstones of Turquoise, Ruby and Emerald</a:t>
            </a:r>
          </a:p>
          <a:p>
            <a:pPr marL="514350" indent="-514350">
              <a:buFont typeface="+mj-lt"/>
              <a:buAutoNum type="arabicPeriod"/>
            </a:pPr>
            <a:endParaRPr lang="en-US" sz="2400" dirty="0"/>
          </a:p>
          <a:p>
            <a:pPr marL="514350" indent="-514350">
              <a:buFont typeface="+mj-lt"/>
              <a:buAutoNum type="arabicPeriod"/>
            </a:pPr>
            <a:r>
              <a:rPr lang="en-US" sz="2400" dirty="0"/>
              <a:t>To improve the benchmark accuracy 90.66% and 93.81% achieved in [9] and [11] with large dataset </a:t>
            </a:r>
          </a:p>
        </p:txBody>
      </p:sp>
    </p:spTree>
    <p:extLst>
      <p:ext uri="{BB962C8B-B14F-4D97-AF65-F5344CB8AC3E}">
        <p14:creationId xmlns:p14="http://schemas.microsoft.com/office/powerpoint/2010/main" val="2430533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Deliverable and Beneficiaries</a:t>
            </a:r>
          </a:p>
        </p:txBody>
      </p:sp>
      <p:sp>
        <p:nvSpPr>
          <p:cNvPr id="3" name="Content Placeholder 2"/>
          <p:cNvSpPr>
            <a:spLocks noGrp="1"/>
          </p:cNvSpPr>
          <p:nvPr>
            <p:ph idx="1"/>
          </p:nvPr>
        </p:nvSpPr>
        <p:spPr/>
        <p:txBody>
          <a:bodyPr>
            <a:normAutofit/>
          </a:bodyPr>
          <a:lstStyle/>
          <a:p>
            <a:r>
              <a:rPr lang="en-US" sz="2400" dirty="0"/>
              <a:t>Following is the deliverable</a:t>
            </a:r>
          </a:p>
          <a:p>
            <a:pPr marL="914400" lvl="1" indent="-457200">
              <a:buFont typeface="+mj-lt"/>
              <a:buAutoNum type="arabicPeriod"/>
            </a:pPr>
            <a:r>
              <a:rPr lang="en-US" dirty="0"/>
              <a:t>Android Mobile application named Gemo</a:t>
            </a:r>
          </a:p>
          <a:p>
            <a:pPr marL="0" indent="0">
              <a:buNone/>
            </a:pPr>
            <a:endParaRPr lang="en-US" sz="2400" dirty="0"/>
          </a:p>
          <a:p>
            <a:r>
              <a:rPr lang="en-US" sz="2400" dirty="0"/>
              <a:t>Following are the beneficiaries</a:t>
            </a:r>
          </a:p>
          <a:p>
            <a:pPr marL="914400" lvl="1" indent="-457200">
              <a:buFont typeface="+mj-lt"/>
              <a:buAutoNum type="arabicPeriod"/>
            </a:pPr>
            <a:r>
              <a:rPr lang="en-US" dirty="0"/>
              <a:t>Gemstone Buyers</a:t>
            </a:r>
          </a:p>
          <a:p>
            <a:pPr marL="914400" lvl="1" indent="-457200">
              <a:buFont typeface="+mj-lt"/>
              <a:buAutoNum type="arabicPeriod"/>
            </a:pPr>
            <a:r>
              <a:rPr lang="en-US" dirty="0"/>
              <a:t>Gemstone Sellers </a:t>
            </a:r>
          </a:p>
          <a:p>
            <a:pPr marL="914400" lvl="1" indent="-457200">
              <a:buFont typeface="+mj-lt"/>
              <a:buAutoNum type="arabicPeriod"/>
            </a:pPr>
            <a:r>
              <a:rPr lang="en-US" dirty="0"/>
              <a:t>Gemstone researchers</a:t>
            </a:r>
          </a:p>
        </p:txBody>
      </p:sp>
    </p:spTree>
    <p:extLst>
      <p:ext uri="{BB962C8B-B14F-4D97-AF65-F5344CB8AC3E}">
        <p14:creationId xmlns:p14="http://schemas.microsoft.com/office/powerpoint/2010/main" val="2586008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Methodology</a:t>
            </a:r>
            <a:r>
              <a:rPr lang="en-US" dirty="0"/>
              <a:t> </a:t>
            </a:r>
            <a:endParaRPr lang="en-US" dirty="0">
              <a:solidFill>
                <a:srgbClr val="FF0000"/>
              </a:solidFill>
            </a:endParaRPr>
          </a:p>
        </p:txBody>
      </p:sp>
      <p:graphicFrame>
        <p:nvGraphicFramePr>
          <p:cNvPr id="5" name="Content Placeholder 2">
            <a:extLst>
              <a:ext uri="{FF2B5EF4-FFF2-40B4-BE49-F238E27FC236}">
                <a16:creationId xmlns:a16="http://schemas.microsoft.com/office/drawing/2014/main" id="{0636963C-025B-4901-92C2-D19E35BB7E27}"/>
              </a:ext>
            </a:extLst>
          </p:cNvPr>
          <p:cNvGraphicFramePr>
            <a:graphicFrameLocks noGrp="1"/>
          </p:cNvGraphicFramePr>
          <p:nvPr>
            <p:ph idx="1"/>
          </p:nvPr>
        </p:nvGraphicFramePr>
        <p:xfrm>
          <a:off x="917223" y="1027906"/>
          <a:ext cx="1008944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Left Brace 7">
            <a:extLst>
              <a:ext uri="{FF2B5EF4-FFF2-40B4-BE49-F238E27FC236}">
                <a16:creationId xmlns:a16="http://schemas.microsoft.com/office/drawing/2014/main" id="{5BCFCA80-8F2B-44FB-8E6D-344D84D90A11}"/>
              </a:ext>
            </a:extLst>
          </p:cNvPr>
          <p:cNvSpPr/>
          <p:nvPr/>
        </p:nvSpPr>
        <p:spPr>
          <a:xfrm rot="16200000">
            <a:off x="1665112" y="3680178"/>
            <a:ext cx="677334" cy="163688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Left Brace 8">
            <a:extLst>
              <a:ext uri="{FF2B5EF4-FFF2-40B4-BE49-F238E27FC236}">
                <a16:creationId xmlns:a16="http://schemas.microsoft.com/office/drawing/2014/main" id="{3EEEC784-0384-406E-B3FF-AA4717B0EF7F}"/>
              </a:ext>
            </a:extLst>
          </p:cNvPr>
          <p:cNvSpPr/>
          <p:nvPr/>
        </p:nvSpPr>
        <p:spPr>
          <a:xfrm rot="16200000">
            <a:off x="3753560" y="3736624"/>
            <a:ext cx="677334" cy="15239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Left Brace 9">
            <a:extLst>
              <a:ext uri="{FF2B5EF4-FFF2-40B4-BE49-F238E27FC236}">
                <a16:creationId xmlns:a16="http://schemas.microsoft.com/office/drawing/2014/main" id="{55786692-4BD9-4624-AB06-AC81FEFE09FF}"/>
              </a:ext>
            </a:extLst>
          </p:cNvPr>
          <p:cNvSpPr/>
          <p:nvPr/>
        </p:nvSpPr>
        <p:spPr>
          <a:xfrm rot="16200000">
            <a:off x="6869294" y="2754494"/>
            <a:ext cx="677334" cy="34882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C51334BF-F8B4-4E26-AD4F-41803B741B13}"/>
              </a:ext>
            </a:extLst>
          </p:cNvPr>
          <p:cNvSpPr/>
          <p:nvPr/>
        </p:nvSpPr>
        <p:spPr>
          <a:xfrm rot="16200000">
            <a:off x="9722564" y="3914428"/>
            <a:ext cx="677334" cy="11683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6B22FBE0-B32C-4664-B79B-EF8CA8E33BF7}"/>
              </a:ext>
            </a:extLst>
          </p:cNvPr>
          <p:cNvSpPr txBox="1"/>
          <p:nvPr/>
        </p:nvSpPr>
        <p:spPr>
          <a:xfrm>
            <a:off x="838201" y="4837290"/>
            <a:ext cx="2356542"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dirty="0"/>
              <a:t>Phase 1: </a:t>
            </a:r>
            <a:r>
              <a:rPr lang="en-US" sz="2000" kern="0" dirty="0">
                <a:solidFill>
                  <a:sysClr val="windowText" lastClr="000000"/>
                </a:solidFill>
                <a:latin typeface="Calibri" panose="020F0502020204030204"/>
              </a:rPr>
              <a:t>Literature Review and Problem Statement</a:t>
            </a:r>
            <a:endParaRPr kumimoji="0" lang="en-US" sz="2000" b="0" i="0" u="none" strike="noStrike" kern="0" cap="none" spc="0" normalizeH="0" baseline="0" noProof="0" dirty="0">
              <a:ln>
                <a:noFill/>
              </a:ln>
              <a:solidFill>
                <a:sysClr val="windowText" lastClr="000000"/>
              </a:solidFill>
              <a:effectLst/>
              <a:uLnTx/>
              <a:uFillTx/>
              <a:latin typeface="Calibri" panose="020F0502020204030204"/>
            </a:endParaRPr>
          </a:p>
        </p:txBody>
      </p:sp>
      <p:sp>
        <p:nvSpPr>
          <p:cNvPr id="13" name="TextBox 12">
            <a:extLst>
              <a:ext uri="{FF2B5EF4-FFF2-40B4-BE49-F238E27FC236}">
                <a16:creationId xmlns:a16="http://schemas.microsoft.com/office/drawing/2014/main" id="{DEB60689-B136-4A98-A5DC-0A67037D030D}"/>
              </a:ext>
            </a:extLst>
          </p:cNvPr>
          <p:cNvSpPr txBox="1"/>
          <p:nvPr/>
        </p:nvSpPr>
        <p:spPr>
          <a:xfrm>
            <a:off x="3194743" y="4854224"/>
            <a:ext cx="2139256"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Phase 2: </a:t>
            </a:r>
            <a:r>
              <a:rPr kumimoji="0" lang="en-US" b="0" i="0" u="none" strike="noStrike" kern="0" cap="none" spc="0" normalizeH="0" baseline="0" noProof="0" dirty="0">
                <a:ln>
                  <a:noFill/>
                </a:ln>
                <a:solidFill>
                  <a:sysClr val="windowText" lastClr="000000"/>
                </a:solidFill>
                <a:effectLst/>
                <a:uLnTx/>
                <a:uFillTx/>
              </a:rPr>
              <a:t>Benchmark Dataset Collection &amp; Pre-Processing</a:t>
            </a:r>
          </a:p>
        </p:txBody>
      </p:sp>
      <p:sp>
        <p:nvSpPr>
          <p:cNvPr id="14" name="TextBox 13">
            <a:extLst>
              <a:ext uri="{FF2B5EF4-FFF2-40B4-BE49-F238E27FC236}">
                <a16:creationId xmlns:a16="http://schemas.microsoft.com/office/drawing/2014/main" id="{5AA6A770-8FB2-4073-B3B9-6234992B3EF9}"/>
              </a:ext>
            </a:extLst>
          </p:cNvPr>
          <p:cNvSpPr txBox="1"/>
          <p:nvPr/>
        </p:nvSpPr>
        <p:spPr>
          <a:xfrm>
            <a:off x="5994392" y="4854224"/>
            <a:ext cx="2801878" cy="1015663"/>
          </a:xfrm>
          <a:prstGeom prst="rect">
            <a:avLst/>
          </a:prstGeom>
          <a:noFill/>
        </p:spPr>
        <p:txBody>
          <a:bodyPr wrap="square" rtlCol="0">
            <a:spAutoFit/>
          </a:bodyPr>
          <a:lstStyle/>
          <a:p>
            <a:r>
              <a:rPr lang="en-US" dirty="0"/>
              <a:t>Phase</a:t>
            </a:r>
            <a:r>
              <a:rPr lang="en-US" sz="2400" dirty="0"/>
              <a:t> </a:t>
            </a:r>
            <a:r>
              <a:rPr lang="en-US" dirty="0"/>
              <a:t>3: Model Design &amp; Model Verification and Validation</a:t>
            </a:r>
            <a:endParaRPr lang="en-US" sz="2400" dirty="0"/>
          </a:p>
        </p:txBody>
      </p:sp>
      <p:sp>
        <p:nvSpPr>
          <p:cNvPr id="15" name="TextBox 14">
            <a:extLst>
              <a:ext uri="{FF2B5EF4-FFF2-40B4-BE49-F238E27FC236}">
                <a16:creationId xmlns:a16="http://schemas.microsoft.com/office/drawing/2014/main" id="{F6FB68D7-EBA4-49DC-9089-2092A8D29A59}"/>
              </a:ext>
            </a:extLst>
          </p:cNvPr>
          <p:cNvSpPr txBox="1"/>
          <p:nvPr/>
        </p:nvSpPr>
        <p:spPr>
          <a:xfrm>
            <a:off x="9221273" y="4848579"/>
            <a:ext cx="2343955" cy="923330"/>
          </a:xfrm>
          <a:prstGeom prst="rect">
            <a:avLst/>
          </a:prstGeom>
          <a:noFill/>
        </p:spPr>
        <p:txBody>
          <a:bodyPr wrap="square" rtlCol="0">
            <a:spAutoFit/>
          </a:bodyPr>
          <a:lstStyle/>
          <a:p>
            <a:r>
              <a:rPr lang="en-US" dirty="0"/>
              <a:t>Phase 4: Development of Application (Proof of Concept)</a:t>
            </a:r>
          </a:p>
        </p:txBody>
      </p:sp>
      <p:cxnSp>
        <p:nvCxnSpPr>
          <p:cNvPr id="16" name="Straight Connector 15">
            <a:extLst>
              <a:ext uri="{FF2B5EF4-FFF2-40B4-BE49-F238E27FC236}">
                <a16:creationId xmlns:a16="http://schemas.microsoft.com/office/drawing/2014/main" id="{0475A562-76C5-4FD2-8AF0-FE581D088F1A}"/>
              </a:ext>
            </a:extLst>
          </p:cNvPr>
          <p:cNvCxnSpPr>
            <a:cxnSpLocks/>
          </p:cNvCxnSpPr>
          <p:nvPr/>
        </p:nvCxnSpPr>
        <p:spPr>
          <a:xfrm flipH="1">
            <a:off x="838200" y="1597378"/>
            <a:ext cx="9953981" cy="0"/>
          </a:xfrm>
          <a:prstGeom prst="line">
            <a:avLst/>
          </a:prstGeom>
          <a:ln w="762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941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Benchmark Dataset</a:t>
            </a:r>
            <a:endParaRPr lang="en-GB" b="1" dirty="0"/>
          </a:p>
        </p:txBody>
      </p:sp>
      <p:sp>
        <p:nvSpPr>
          <p:cNvPr id="3" name="Content Placeholder 2"/>
          <p:cNvSpPr>
            <a:spLocks noGrp="1"/>
          </p:cNvSpPr>
          <p:nvPr>
            <p:ph idx="1"/>
          </p:nvPr>
        </p:nvSpPr>
        <p:spPr>
          <a:xfrm>
            <a:off x="838200" y="1318901"/>
            <a:ext cx="10515600" cy="4811149"/>
          </a:xfrm>
        </p:spPr>
        <p:txBody>
          <a:bodyPr>
            <a:noAutofit/>
          </a:bodyPr>
          <a:lstStyle/>
          <a:p>
            <a:pPr marL="0" indent="0">
              <a:buNone/>
            </a:pPr>
            <a:endParaRPr lang="en-US" sz="2400" dirty="0"/>
          </a:p>
          <a:p>
            <a:r>
              <a:rPr lang="en-US" sz="2400" dirty="0"/>
              <a:t>Dataset is generated in two subphases </a:t>
            </a:r>
          </a:p>
          <a:p>
            <a:pPr lvl="1"/>
            <a:r>
              <a:rPr lang="en-US" dirty="0"/>
              <a:t>Dataset generation through market visits</a:t>
            </a:r>
          </a:p>
          <a:p>
            <a:pPr lvl="1"/>
            <a:r>
              <a:rPr lang="en-US" dirty="0"/>
              <a:t>Dataset generation through websites</a:t>
            </a:r>
          </a:p>
          <a:p>
            <a:r>
              <a:rPr lang="en-US" sz="2400" dirty="0"/>
              <a:t>Dataset generation through market visits</a:t>
            </a:r>
          </a:p>
          <a:p>
            <a:pPr lvl="1"/>
            <a:r>
              <a:rPr lang="en-US" dirty="0"/>
              <a:t>5 markets were visited </a:t>
            </a:r>
          </a:p>
          <a:p>
            <a:pPr lvl="2"/>
            <a:r>
              <a:rPr lang="en-US" sz="2400" dirty="0" err="1"/>
              <a:t>Nageena</a:t>
            </a:r>
            <a:r>
              <a:rPr lang="en-US" sz="2400" dirty="0"/>
              <a:t> Market </a:t>
            </a:r>
          </a:p>
          <a:p>
            <a:pPr lvl="2"/>
            <a:r>
              <a:rPr lang="en-US" sz="2400" dirty="0"/>
              <a:t>Usman </a:t>
            </a:r>
            <a:r>
              <a:rPr lang="en-US" sz="2400" dirty="0" err="1"/>
              <a:t>Jewellers</a:t>
            </a:r>
            <a:r>
              <a:rPr lang="en-US" sz="2400" dirty="0"/>
              <a:t> Township Market</a:t>
            </a:r>
          </a:p>
          <a:p>
            <a:pPr lvl="2"/>
            <a:r>
              <a:rPr lang="en-US" sz="2400" dirty="0"/>
              <a:t> </a:t>
            </a:r>
            <a:r>
              <a:rPr lang="en-US" sz="2400" dirty="0" err="1"/>
              <a:t>Basand</a:t>
            </a:r>
            <a:r>
              <a:rPr lang="en-US" sz="2400" dirty="0"/>
              <a:t> </a:t>
            </a:r>
            <a:r>
              <a:rPr lang="en-US" sz="2400" dirty="0" err="1"/>
              <a:t>Jewellers</a:t>
            </a:r>
            <a:r>
              <a:rPr lang="en-US" sz="2400" dirty="0"/>
              <a:t> (Online Seller) Township Market</a:t>
            </a:r>
          </a:p>
          <a:p>
            <a:pPr lvl="2"/>
            <a:r>
              <a:rPr lang="en-US" sz="2400" dirty="0"/>
              <a:t> </a:t>
            </a:r>
            <a:r>
              <a:rPr lang="en-US" sz="2400" dirty="0" err="1"/>
              <a:t>Kundan</a:t>
            </a:r>
            <a:r>
              <a:rPr lang="en-US" sz="2400" dirty="0"/>
              <a:t> </a:t>
            </a:r>
            <a:r>
              <a:rPr lang="en-US" sz="2400" dirty="0" err="1"/>
              <a:t>Jeweller</a:t>
            </a:r>
            <a:r>
              <a:rPr lang="en-US" sz="2400" dirty="0"/>
              <a:t> International Market</a:t>
            </a:r>
          </a:p>
          <a:p>
            <a:pPr lvl="2"/>
            <a:r>
              <a:rPr lang="en-US" sz="2400" dirty="0"/>
              <a:t> Zeeshan Gems BOR Market</a:t>
            </a:r>
          </a:p>
          <a:p>
            <a:pPr lvl="2"/>
            <a:r>
              <a:rPr lang="en-US" sz="2400" dirty="0"/>
              <a:t>Total 4315 images were generated </a:t>
            </a:r>
          </a:p>
        </p:txBody>
      </p:sp>
    </p:spTree>
    <p:extLst>
      <p:ext uri="{BB962C8B-B14F-4D97-AF65-F5344CB8AC3E}">
        <p14:creationId xmlns:p14="http://schemas.microsoft.com/office/powerpoint/2010/main" val="326712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6679" y="723898"/>
            <a:ext cx="6002110" cy="1495425"/>
          </a:xfrm>
        </p:spPr>
        <p:txBody>
          <a:bodyPr>
            <a:normAutofit/>
          </a:bodyPr>
          <a:lstStyle/>
          <a:p>
            <a:r>
              <a:rPr lang="en-US" sz="4000" b="1" dirty="0">
                <a:ea typeface="SimSun" panose="02010600030101010101" pitchFamily="2" charset="-122"/>
                <a:cs typeface="Times New Roman" panose="02020603050405020304" pitchFamily="18" charset="0"/>
              </a:rPr>
              <a:t>Controlled Environment Box</a:t>
            </a:r>
            <a:endParaRPr lang="en-GB" sz="4000" dirty="0"/>
          </a:p>
        </p:txBody>
      </p:sp>
      <p:sp>
        <p:nvSpPr>
          <p:cNvPr id="3" name="Content Placeholder 2"/>
          <p:cNvSpPr>
            <a:spLocks noGrp="1"/>
          </p:cNvSpPr>
          <p:nvPr>
            <p:ph idx="1"/>
          </p:nvPr>
        </p:nvSpPr>
        <p:spPr>
          <a:xfrm>
            <a:off x="836680" y="2405067"/>
            <a:ext cx="6002110" cy="3729034"/>
          </a:xfrm>
        </p:spPr>
        <p:txBody>
          <a:bodyPr>
            <a:normAutofit/>
          </a:bodyPr>
          <a:lstStyle/>
          <a:p>
            <a:pPr lvl="1"/>
            <a:r>
              <a:rPr lang="en-US" dirty="0"/>
              <a:t>Handmade Environment created </a:t>
            </a:r>
          </a:p>
          <a:p>
            <a:pPr lvl="2"/>
            <a:r>
              <a:rPr lang="en-US" sz="2400" dirty="0"/>
              <a:t>Constancy in datasets</a:t>
            </a:r>
          </a:p>
          <a:p>
            <a:pPr lvl="2"/>
            <a:r>
              <a:rPr lang="en-US" sz="2400" dirty="0"/>
              <a:t>Avoid Reflection and shadows in the images </a:t>
            </a:r>
          </a:p>
          <a:p>
            <a:endParaRPr lang="en-US" sz="2400" dirty="0"/>
          </a:p>
        </p:txBody>
      </p:sp>
      <p:pic>
        <p:nvPicPr>
          <p:cNvPr id="6" name="Picture 5">
            <a:extLst>
              <a:ext uri="{FF2B5EF4-FFF2-40B4-BE49-F238E27FC236}">
                <a16:creationId xmlns:a16="http://schemas.microsoft.com/office/drawing/2014/main" id="{C6F16EFD-3630-4B6A-873D-0135B7313A8D}"/>
              </a:ext>
            </a:extLst>
          </p:cNvPr>
          <p:cNvPicPr>
            <a:picLocks noChangeAspect="1"/>
          </p:cNvPicPr>
          <p:nvPr/>
        </p:nvPicPr>
        <p:blipFill>
          <a:blip r:embed="rId2">
            <a:extLst>
              <a:ext uri="{28A0092B-C50C-407E-A947-70E740481C1C}">
                <a14:useLocalDpi xmlns:a14="http://schemas.microsoft.com/office/drawing/2010/main" val="0"/>
              </a:ext>
            </a:extLst>
          </a:blip>
          <a:srcRect l="1508" r="1508"/>
          <a:stretch/>
        </p:blipFill>
        <p:spPr>
          <a:xfrm>
            <a:off x="7199440" y="10"/>
            <a:ext cx="4992560" cy="6857990"/>
          </a:xfrm>
          <a:prstGeom prst="rect">
            <a:avLst/>
          </a:prstGeom>
          <a:effectLst/>
        </p:spPr>
      </p:pic>
    </p:spTree>
    <p:extLst>
      <p:ext uri="{BB962C8B-B14F-4D97-AF65-F5344CB8AC3E}">
        <p14:creationId xmlns:p14="http://schemas.microsoft.com/office/powerpoint/2010/main" val="2801323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Controlled Environment Box Results</a:t>
            </a:r>
            <a:endParaRPr lang="en-GB" dirty="0"/>
          </a:p>
        </p:txBody>
      </p:sp>
      <p:pic>
        <p:nvPicPr>
          <p:cNvPr id="7" name="Picture 6">
            <a:extLst>
              <a:ext uri="{FF2B5EF4-FFF2-40B4-BE49-F238E27FC236}">
                <a16:creationId xmlns:a16="http://schemas.microsoft.com/office/drawing/2014/main" id="{A6BE3302-A65B-4748-988B-2A37C7443B7B}"/>
              </a:ext>
            </a:extLst>
          </p:cNvPr>
          <p:cNvPicPr>
            <a:picLocks noChangeAspect="1"/>
          </p:cNvPicPr>
          <p:nvPr/>
        </p:nvPicPr>
        <p:blipFill>
          <a:blip r:embed="rId2" cstate="print">
            <a:extLst>
              <a:ext uri="{28A0092B-C50C-407E-A947-70E740481C1C}">
                <a14:useLocalDpi xmlns:a14="http://schemas.microsoft.com/office/drawing/2010/main" val="0"/>
              </a:ext>
            </a:extLst>
          </a:blip>
          <a:srcRect t="9982" b="9982"/>
          <a:stretch/>
        </p:blipFill>
        <p:spPr bwMode="auto">
          <a:xfrm>
            <a:off x="1714709" y="2219486"/>
            <a:ext cx="3063899" cy="3266914"/>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A5CF238E-8852-46D2-9590-F45A9BB3C7EC}"/>
                  </a:ext>
                </a:extLst>
              </p14:cNvPr>
              <p14:cNvContentPartPr/>
              <p14:nvPr/>
            </p14:nvContentPartPr>
            <p14:xfrm>
              <a:off x="3114081" y="3232440"/>
              <a:ext cx="482040" cy="703080"/>
            </p14:xfrm>
          </p:contentPart>
        </mc:Choice>
        <mc:Fallback>
          <p:pic>
            <p:nvPicPr>
              <p:cNvPr id="9" name="Ink 8">
                <a:extLst>
                  <a:ext uri="{FF2B5EF4-FFF2-40B4-BE49-F238E27FC236}">
                    <a16:creationId xmlns:a16="http://schemas.microsoft.com/office/drawing/2014/main" id="{A5CF238E-8852-46D2-9590-F45A9BB3C7EC}"/>
                  </a:ext>
                </a:extLst>
              </p:cNvPr>
              <p:cNvPicPr/>
              <p:nvPr/>
            </p:nvPicPr>
            <p:blipFill>
              <a:blip r:embed="rId4"/>
              <a:stretch>
                <a:fillRect/>
              </a:stretch>
            </p:blipFill>
            <p:spPr>
              <a:xfrm>
                <a:off x="3105081" y="3223440"/>
                <a:ext cx="499680" cy="720720"/>
              </a:xfrm>
              <a:prstGeom prst="rect">
                <a:avLst/>
              </a:prstGeom>
            </p:spPr>
          </p:pic>
        </mc:Fallback>
      </mc:AlternateContent>
      <p:cxnSp>
        <p:nvCxnSpPr>
          <p:cNvPr id="15" name="Straight Arrow Connector 14">
            <a:extLst>
              <a:ext uri="{FF2B5EF4-FFF2-40B4-BE49-F238E27FC236}">
                <a16:creationId xmlns:a16="http://schemas.microsoft.com/office/drawing/2014/main" id="{88AFD6AD-0194-4AF5-85C1-051CFF100A15}"/>
              </a:ext>
            </a:extLst>
          </p:cNvPr>
          <p:cNvCxnSpPr>
            <a:cxnSpLocks/>
          </p:cNvCxnSpPr>
          <p:nvPr/>
        </p:nvCxnSpPr>
        <p:spPr>
          <a:xfrm flipH="1">
            <a:off x="3486929" y="2658081"/>
            <a:ext cx="1883357" cy="7860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6737F642-2302-4CBB-A80A-8348421B401A}"/>
              </a:ext>
            </a:extLst>
          </p:cNvPr>
          <p:cNvCxnSpPr>
            <a:cxnSpLocks/>
          </p:cNvCxnSpPr>
          <p:nvPr/>
        </p:nvCxnSpPr>
        <p:spPr>
          <a:xfrm flipV="1">
            <a:off x="1131376" y="4763667"/>
            <a:ext cx="1982705" cy="4752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DAC2BCD8-1615-4853-A160-FC943908AD4D}"/>
              </a:ext>
            </a:extLst>
          </p:cNvPr>
          <p:cNvSpPr/>
          <p:nvPr/>
        </p:nvSpPr>
        <p:spPr>
          <a:xfrm>
            <a:off x="5207431" y="2345087"/>
            <a:ext cx="1456841" cy="3997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Reflection</a:t>
            </a:r>
          </a:p>
        </p:txBody>
      </p:sp>
      <p:sp>
        <p:nvSpPr>
          <p:cNvPr id="19" name="Rectangle 18">
            <a:extLst>
              <a:ext uri="{FF2B5EF4-FFF2-40B4-BE49-F238E27FC236}">
                <a16:creationId xmlns:a16="http://schemas.microsoft.com/office/drawing/2014/main" id="{48C565D8-B390-4D0A-B848-D384B8BAADD1}"/>
              </a:ext>
            </a:extLst>
          </p:cNvPr>
          <p:cNvSpPr/>
          <p:nvPr/>
        </p:nvSpPr>
        <p:spPr>
          <a:xfrm>
            <a:off x="108858" y="5082157"/>
            <a:ext cx="1456841" cy="3997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Shadow</a:t>
            </a:r>
          </a:p>
        </p:txBody>
      </p:sp>
      <p:pic>
        <p:nvPicPr>
          <p:cNvPr id="20" name="Picture 19">
            <a:extLst>
              <a:ext uri="{FF2B5EF4-FFF2-40B4-BE49-F238E27FC236}">
                <a16:creationId xmlns:a16="http://schemas.microsoft.com/office/drawing/2014/main" id="{A444A34A-FA76-4692-AE08-4DC8579745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7191" y="2219486"/>
            <a:ext cx="3536520" cy="3536520"/>
          </a:xfrm>
          <a:prstGeom prst="rect">
            <a:avLst/>
          </a:prstGeom>
        </p:spPr>
      </p:pic>
      <p:sp>
        <p:nvSpPr>
          <p:cNvPr id="21" name="Rectangle 20">
            <a:extLst>
              <a:ext uri="{FF2B5EF4-FFF2-40B4-BE49-F238E27FC236}">
                <a16:creationId xmlns:a16="http://schemas.microsoft.com/office/drawing/2014/main" id="{F907E407-81DA-45B4-813F-5D2926D37E2A}"/>
              </a:ext>
            </a:extLst>
          </p:cNvPr>
          <p:cNvSpPr/>
          <p:nvPr/>
        </p:nvSpPr>
        <p:spPr>
          <a:xfrm>
            <a:off x="2517488" y="5696085"/>
            <a:ext cx="1456841" cy="3997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Before</a:t>
            </a:r>
          </a:p>
        </p:txBody>
      </p:sp>
      <p:sp>
        <p:nvSpPr>
          <p:cNvPr id="22" name="Rectangle 21">
            <a:extLst>
              <a:ext uri="{FF2B5EF4-FFF2-40B4-BE49-F238E27FC236}">
                <a16:creationId xmlns:a16="http://schemas.microsoft.com/office/drawing/2014/main" id="{C252C91F-E02B-470D-99CC-4BE1DA9DF65E}"/>
              </a:ext>
            </a:extLst>
          </p:cNvPr>
          <p:cNvSpPr/>
          <p:nvPr/>
        </p:nvSpPr>
        <p:spPr>
          <a:xfrm>
            <a:off x="8582013" y="5900928"/>
            <a:ext cx="1456841" cy="3997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After</a:t>
            </a:r>
          </a:p>
        </p:txBody>
      </p:sp>
    </p:spTree>
    <p:extLst>
      <p:ext uri="{BB962C8B-B14F-4D97-AF65-F5344CB8AC3E}">
        <p14:creationId xmlns:p14="http://schemas.microsoft.com/office/powerpoint/2010/main" val="2075728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Moments during Market Visits</a:t>
            </a:r>
            <a:endParaRPr lang="en-GB" b="1" dirty="0"/>
          </a:p>
        </p:txBody>
      </p:sp>
      <p:pic>
        <p:nvPicPr>
          <p:cNvPr id="4" name="Content Placeholder 4" descr="A group of men posing for a photo&#10;&#10;Description automatically generated">
            <a:extLst>
              <a:ext uri="{FF2B5EF4-FFF2-40B4-BE49-F238E27FC236}">
                <a16:creationId xmlns:a16="http://schemas.microsoft.com/office/drawing/2014/main" id="{04411B32-D88B-45F2-8135-430EE17D7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1680" y="2678021"/>
            <a:ext cx="3463255" cy="2148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group of men posing for a photo&#10;&#10;Description automatically generated with medium confidence">
            <a:extLst>
              <a:ext uri="{FF2B5EF4-FFF2-40B4-BE49-F238E27FC236}">
                <a16:creationId xmlns:a16="http://schemas.microsoft.com/office/drawing/2014/main" id="{167F9CA6-5625-4852-924E-6C7AA4EFFE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78021"/>
            <a:ext cx="2288458" cy="2148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A group of men sitting at a table with a board game&#10;&#10;Description automatically generated with medium confidence">
            <a:extLst>
              <a:ext uri="{FF2B5EF4-FFF2-40B4-BE49-F238E27FC236}">
                <a16:creationId xmlns:a16="http://schemas.microsoft.com/office/drawing/2014/main" id="{DA1CB564-C605-4AA3-9D11-35FFCE65E8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7221" y="2678021"/>
            <a:ext cx="3553843" cy="2148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847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Sample Images </a:t>
            </a:r>
          </a:p>
        </p:txBody>
      </p:sp>
      <p:pic>
        <p:nvPicPr>
          <p:cNvPr id="8" name="Picture 7" descr="A picture containing enamel, accessory&#10;&#10;Description automatically generated">
            <a:extLst>
              <a:ext uri="{FF2B5EF4-FFF2-40B4-BE49-F238E27FC236}">
                <a16:creationId xmlns:a16="http://schemas.microsoft.com/office/drawing/2014/main" id="{04BB7991-5197-4FEE-B3C1-A3D44F4F29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5716" y="2521973"/>
            <a:ext cx="2519389" cy="2789621"/>
          </a:xfrm>
          <a:prstGeom prst="rect">
            <a:avLst/>
          </a:prstGeom>
          <a:ln>
            <a:noFill/>
          </a:ln>
          <a:effectLst>
            <a:outerShdw blurRad="292100" dist="139700" dir="2700000" algn="tl" rotWithShape="0">
              <a:srgbClr val="333333">
                <a:alpha val="65000"/>
              </a:srgbClr>
            </a:outerShdw>
          </a:effectLst>
        </p:spPr>
      </p:pic>
      <p:pic>
        <p:nvPicPr>
          <p:cNvPr id="9" name="Picture 8" descr="A picture containing green, vegetable, cucumber&#10;&#10;Description automatically generated">
            <a:extLst>
              <a:ext uri="{FF2B5EF4-FFF2-40B4-BE49-F238E27FC236}">
                <a16:creationId xmlns:a16="http://schemas.microsoft.com/office/drawing/2014/main" id="{881CB8BF-E15D-4B47-8E72-C871E7631A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040" y="2521973"/>
            <a:ext cx="2194837" cy="278962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3DCB822-2816-4578-97CA-546675D419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1374" y="2521973"/>
            <a:ext cx="2112142" cy="278962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47BBFE8F-ADA6-4D7F-8689-53C67F33BE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4476" y="2521972"/>
            <a:ext cx="2130488" cy="2789621"/>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97375740-9768-462F-880D-11CF11E94CF4}"/>
              </a:ext>
            </a:extLst>
          </p:cNvPr>
          <p:cNvSpPr/>
          <p:nvPr/>
        </p:nvSpPr>
        <p:spPr>
          <a:xfrm>
            <a:off x="838200" y="5632926"/>
            <a:ext cx="1776046" cy="5099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Fake Emerald</a:t>
            </a:r>
          </a:p>
        </p:txBody>
      </p:sp>
      <p:sp>
        <p:nvSpPr>
          <p:cNvPr id="10" name="Rectangle 9">
            <a:extLst>
              <a:ext uri="{FF2B5EF4-FFF2-40B4-BE49-F238E27FC236}">
                <a16:creationId xmlns:a16="http://schemas.microsoft.com/office/drawing/2014/main" id="{E6BD1578-04F1-4188-9030-37E71206E290}"/>
              </a:ext>
            </a:extLst>
          </p:cNvPr>
          <p:cNvSpPr/>
          <p:nvPr/>
        </p:nvSpPr>
        <p:spPr>
          <a:xfrm>
            <a:off x="3711697" y="5632924"/>
            <a:ext cx="1776046" cy="5099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Turquoise</a:t>
            </a:r>
          </a:p>
        </p:txBody>
      </p:sp>
      <p:sp>
        <p:nvSpPr>
          <p:cNvPr id="13" name="Rectangle 12">
            <a:extLst>
              <a:ext uri="{FF2B5EF4-FFF2-40B4-BE49-F238E27FC236}">
                <a16:creationId xmlns:a16="http://schemas.microsoft.com/office/drawing/2014/main" id="{D322DA60-A7A4-4226-96DE-93DFF927C3BF}"/>
              </a:ext>
            </a:extLst>
          </p:cNvPr>
          <p:cNvSpPr/>
          <p:nvPr/>
        </p:nvSpPr>
        <p:spPr>
          <a:xfrm>
            <a:off x="6890239" y="5632923"/>
            <a:ext cx="1776046" cy="5099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Turquoise</a:t>
            </a:r>
          </a:p>
        </p:txBody>
      </p:sp>
      <p:sp>
        <p:nvSpPr>
          <p:cNvPr id="14" name="Rectangle 13">
            <a:extLst>
              <a:ext uri="{FF2B5EF4-FFF2-40B4-BE49-F238E27FC236}">
                <a16:creationId xmlns:a16="http://schemas.microsoft.com/office/drawing/2014/main" id="{27BC4461-0EA7-4A3C-8AEB-02AF79692BBD}"/>
              </a:ext>
            </a:extLst>
          </p:cNvPr>
          <p:cNvSpPr/>
          <p:nvPr/>
        </p:nvSpPr>
        <p:spPr>
          <a:xfrm>
            <a:off x="9763736" y="5632922"/>
            <a:ext cx="1776046" cy="5099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Fake Turquoise</a:t>
            </a:r>
          </a:p>
        </p:txBody>
      </p:sp>
    </p:spTree>
    <p:extLst>
      <p:ext uri="{BB962C8B-B14F-4D97-AF65-F5344CB8AC3E}">
        <p14:creationId xmlns:p14="http://schemas.microsoft.com/office/powerpoint/2010/main" val="3460403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Dataset Generation through Website</a:t>
            </a:r>
            <a:endParaRPr lang="en-GB" b="1" dirty="0"/>
          </a:p>
        </p:txBody>
      </p:sp>
      <p:sp>
        <p:nvSpPr>
          <p:cNvPr id="3" name="Content Placeholder 2"/>
          <p:cNvSpPr>
            <a:spLocks noGrp="1"/>
          </p:cNvSpPr>
          <p:nvPr>
            <p:ph idx="1"/>
          </p:nvPr>
        </p:nvSpPr>
        <p:spPr>
          <a:xfrm>
            <a:off x="838200" y="1690688"/>
            <a:ext cx="10515600" cy="5032375"/>
          </a:xfrm>
        </p:spPr>
        <p:txBody>
          <a:bodyPr>
            <a:noAutofit/>
          </a:bodyPr>
          <a:lstStyle/>
          <a:p>
            <a:r>
              <a:rPr lang="en-US" sz="2400" dirty="0"/>
              <a:t>Real emerald and ruby rare to find </a:t>
            </a:r>
          </a:p>
          <a:p>
            <a:r>
              <a:rPr lang="en-US" sz="2400" dirty="0"/>
              <a:t>Two website were used for videos collection</a:t>
            </a:r>
          </a:p>
          <a:p>
            <a:pPr lvl="1"/>
            <a:r>
              <a:rPr lang="en-US" dirty="0"/>
              <a:t>Gemrockauction.com</a:t>
            </a:r>
          </a:p>
          <a:p>
            <a:pPr lvl="1"/>
            <a:r>
              <a:rPr lang="en-US" dirty="0"/>
              <a:t>Kuwaitgems.com</a:t>
            </a:r>
          </a:p>
          <a:p>
            <a:pPr lvl="1"/>
            <a:endParaRPr lang="en-US" dirty="0"/>
          </a:p>
          <a:p>
            <a:r>
              <a:rPr lang="en-US" sz="2400" dirty="0"/>
              <a:t>Videos were collected </a:t>
            </a:r>
          </a:p>
          <a:p>
            <a:r>
              <a:rPr lang="en-US" sz="2400" dirty="0"/>
              <a:t>Screenshots were captured of frames </a:t>
            </a:r>
          </a:p>
          <a:p>
            <a:r>
              <a:rPr lang="en-US" sz="2400" dirty="0"/>
              <a:t>VLC media player used at speed 0.75x </a:t>
            </a:r>
          </a:p>
          <a:p>
            <a:r>
              <a:rPr lang="en-US" sz="2400" dirty="0"/>
              <a:t>Total 2500 images generated </a:t>
            </a:r>
          </a:p>
          <a:p>
            <a:pPr lvl="1"/>
            <a:r>
              <a:rPr lang="en-US" dirty="0"/>
              <a:t>490 real turquoise </a:t>
            </a:r>
          </a:p>
          <a:p>
            <a:pPr lvl="1"/>
            <a:r>
              <a:rPr lang="en-US" dirty="0"/>
              <a:t>1007 real emerald </a:t>
            </a:r>
          </a:p>
          <a:p>
            <a:pPr lvl="1"/>
            <a:r>
              <a:rPr lang="en-US" dirty="0"/>
              <a:t>1013 Real ruby</a:t>
            </a:r>
          </a:p>
        </p:txBody>
      </p:sp>
    </p:spTree>
    <p:extLst>
      <p:ext uri="{BB962C8B-B14F-4D97-AF65-F5344CB8AC3E}">
        <p14:creationId xmlns:p14="http://schemas.microsoft.com/office/powerpoint/2010/main" val="600840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Preprocessing</a:t>
            </a:r>
            <a:endParaRPr lang="en-GB" b="1" dirty="0"/>
          </a:p>
        </p:txBody>
      </p:sp>
      <p:sp>
        <p:nvSpPr>
          <p:cNvPr id="3" name="Content Placeholder 2"/>
          <p:cNvSpPr>
            <a:spLocks noGrp="1"/>
          </p:cNvSpPr>
          <p:nvPr>
            <p:ph idx="1"/>
          </p:nvPr>
        </p:nvSpPr>
        <p:spPr/>
        <p:txBody>
          <a:bodyPr>
            <a:noAutofit/>
          </a:bodyPr>
          <a:lstStyle/>
          <a:p>
            <a:r>
              <a:rPr lang="en-US" sz="2400" dirty="0"/>
              <a:t>4 preprocessing operation performed </a:t>
            </a:r>
          </a:p>
          <a:p>
            <a:endParaRPr lang="en-US" sz="2400" dirty="0"/>
          </a:p>
          <a:p>
            <a:pPr lvl="1"/>
            <a:r>
              <a:rPr lang="en-US" dirty="0"/>
              <a:t>Background Elimination </a:t>
            </a:r>
          </a:p>
          <a:p>
            <a:pPr lvl="1"/>
            <a:endParaRPr lang="en-US" dirty="0"/>
          </a:p>
          <a:p>
            <a:pPr lvl="1"/>
            <a:r>
              <a:rPr lang="en-US" dirty="0"/>
              <a:t>Flash Effect Removal</a:t>
            </a:r>
          </a:p>
          <a:p>
            <a:pPr lvl="1"/>
            <a:endParaRPr lang="en-US" dirty="0"/>
          </a:p>
          <a:p>
            <a:pPr lvl="1"/>
            <a:r>
              <a:rPr lang="en-US" dirty="0"/>
              <a:t>Dimension Reduction</a:t>
            </a:r>
          </a:p>
          <a:p>
            <a:pPr lvl="1"/>
            <a:endParaRPr lang="en-US" dirty="0"/>
          </a:p>
          <a:p>
            <a:pPr lvl="1"/>
            <a:r>
              <a:rPr lang="en-US" dirty="0"/>
              <a:t>Cropping </a:t>
            </a:r>
          </a:p>
          <a:p>
            <a:pPr marL="457200" lvl="1" indent="0">
              <a:buNone/>
            </a:pPr>
            <a:endParaRPr lang="en-US" dirty="0"/>
          </a:p>
          <a:p>
            <a:r>
              <a:rPr lang="en-US" sz="2400" dirty="0"/>
              <a:t>Adobe Photoshop used for preprocessing </a:t>
            </a:r>
          </a:p>
          <a:p>
            <a:endParaRPr lang="en-US" sz="2400" dirty="0"/>
          </a:p>
        </p:txBody>
      </p:sp>
    </p:spTree>
    <p:extLst>
      <p:ext uri="{BB962C8B-B14F-4D97-AF65-F5344CB8AC3E}">
        <p14:creationId xmlns:p14="http://schemas.microsoft.com/office/powerpoint/2010/main" val="4007596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Al-</a:t>
            </a:r>
            <a:r>
              <a:rPr lang="en-US" dirty="0" err="1"/>
              <a:t>Biruni</a:t>
            </a:r>
            <a:r>
              <a:rPr lang="en-US" dirty="0"/>
              <a:t> Gemstones Authenticator</a:t>
            </a:r>
          </a:p>
        </p:txBody>
      </p:sp>
      <p:sp>
        <p:nvSpPr>
          <p:cNvPr id="3" name="Subtitle 2"/>
          <p:cNvSpPr>
            <a:spLocks noGrp="1"/>
          </p:cNvSpPr>
          <p:nvPr>
            <p:ph type="subTitle" idx="1"/>
          </p:nvPr>
        </p:nvSpPr>
        <p:spPr>
          <a:xfrm>
            <a:off x="1524000" y="3602038"/>
            <a:ext cx="9144000" cy="455612"/>
          </a:xfrm>
        </p:spPr>
        <p:txBody>
          <a:bodyPr/>
          <a:lstStyle/>
          <a:p>
            <a:r>
              <a:rPr lang="en-US" dirty="0"/>
              <a:t>FYP Defense Presentation By BSCS-S21-001</a:t>
            </a:r>
          </a:p>
        </p:txBody>
      </p:sp>
      <p:graphicFrame>
        <p:nvGraphicFramePr>
          <p:cNvPr id="5" name="Table 4"/>
          <p:cNvGraphicFramePr>
            <a:graphicFrameLocks noGrp="1"/>
          </p:cNvGraphicFramePr>
          <p:nvPr>
            <p:extLst>
              <p:ext uri="{D42A27DB-BD31-4B8C-83A1-F6EECF244321}">
                <p14:modId xmlns:p14="http://schemas.microsoft.com/office/powerpoint/2010/main" val="2447534195"/>
              </p:ext>
            </p:extLst>
          </p:nvPr>
        </p:nvGraphicFramePr>
        <p:xfrm>
          <a:off x="584200" y="4149725"/>
          <a:ext cx="11023600" cy="741680"/>
        </p:xfrm>
        <a:graphic>
          <a:graphicData uri="http://schemas.openxmlformats.org/drawingml/2006/table">
            <a:tbl>
              <a:tblPr>
                <a:tableStyleId>{5940675A-B579-460E-94D1-54222C63F5DA}</a:tableStyleId>
              </a:tblPr>
              <a:tblGrid>
                <a:gridCol w="5511800">
                  <a:extLst>
                    <a:ext uri="{9D8B030D-6E8A-4147-A177-3AD203B41FA5}">
                      <a16:colId xmlns:a16="http://schemas.microsoft.com/office/drawing/2014/main" val="20000"/>
                    </a:ext>
                  </a:extLst>
                </a:gridCol>
                <a:gridCol w="5511800">
                  <a:extLst>
                    <a:ext uri="{9D8B030D-6E8A-4147-A177-3AD203B41FA5}">
                      <a16:colId xmlns:a16="http://schemas.microsoft.com/office/drawing/2014/main" val="20001"/>
                    </a:ext>
                  </a:extLst>
                </a:gridCol>
              </a:tblGrid>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03-134181-008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tx1"/>
                          </a:solidFill>
                        </a:rPr>
                        <a:t>Jibran</a:t>
                      </a:r>
                      <a:r>
                        <a:rPr lang="en-US" dirty="0">
                          <a:solidFill>
                            <a:schemeClr val="tx1"/>
                          </a:solidFill>
                        </a:rPr>
                        <a:t> Ali</a:t>
                      </a:r>
                    </a:p>
                  </a:txBody>
                  <a:tcPr/>
                </a:tc>
                <a:extLst>
                  <a:ext uri="{0D108BD9-81ED-4DB2-BD59-A6C34878D82A}">
                    <a16:rowId xmlns:a16="http://schemas.microsoft.com/office/drawing/2014/main" val="10000"/>
                  </a:ext>
                </a:extLst>
              </a:tr>
              <a:tr h="370840">
                <a:tc>
                  <a:txBody>
                    <a:bodyPr/>
                    <a:lstStyle/>
                    <a:p>
                      <a:pPr algn="r"/>
                      <a:r>
                        <a:rPr lang="en-US" dirty="0">
                          <a:solidFill>
                            <a:schemeClr val="tx1"/>
                          </a:solidFill>
                        </a:rPr>
                        <a:t>03-134181-021</a:t>
                      </a:r>
                    </a:p>
                  </a:txBody>
                  <a:tcPr/>
                </a:tc>
                <a:tc>
                  <a:txBody>
                    <a:bodyPr/>
                    <a:lstStyle/>
                    <a:p>
                      <a:pPr algn="l" rtl="0"/>
                      <a:r>
                        <a:rPr lang="en-US" dirty="0">
                          <a:solidFill>
                            <a:schemeClr val="tx1"/>
                          </a:solidFill>
                        </a:rPr>
                        <a:t>Muhammad </a:t>
                      </a:r>
                      <a:r>
                        <a:rPr lang="en-US" dirty="0" err="1">
                          <a:solidFill>
                            <a:schemeClr val="tx1"/>
                          </a:solidFill>
                        </a:rPr>
                        <a:t>Muzamil</a:t>
                      </a:r>
                      <a:r>
                        <a:rPr lang="en-US" baseline="0" dirty="0">
                          <a:solidFill>
                            <a:schemeClr val="tx1"/>
                          </a:solidFill>
                        </a:rPr>
                        <a:t> Rashid</a:t>
                      </a:r>
                      <a:endParaRPr lang="en-US" dirty="0">
                        <a:solidFill>
                          <a:schemeClr val="tx1"/>
                        </a:solidFill>
                      </a:endParaRP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37" y="297180"/>
            <a:ext cx="4048125" cy="1143000"/>
          </a:xfrm>
          <a:prstGeom prst="rect">
            <a:avLst/>
          </a:prstGeom>
        </p:spPr>
      </p:pic>
    </p:spTree>
    <p:extLst>
      <p:ext uri="{BB962C8B-B14F-4D97-AF65-F5344CB8AC3E}">
        <p14:creationId xmlns:p14="http://schemas.microsoft.com/office/powerpoint/2010/main" val="118134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162" y="155994"/>
            <a:ext cx="10515600" cy="1325563"/>
          </a:xfrm>
        </p:spPr>
        <p:txBody>
          <a:bodyPr/>
          <a:lstStyle/>
          <a:p>
            <a:pPr algn="ctr"/>
            <a:r>
              <a:rPr lang="en-GB" b="1" dirty="0"/>
              <a:t>Background Elimination</a:t>
            </a:r>
          </a:p>
        </p:txBody>
      </p:sp>
      <p:sp>
        <p:nvSpPr>
          <p:cNvPr id="21" name="Rectangle 20">
            <a:extLst>
              <a:ext uri="{FF2B5EF4-FFF2-40B4-BE49-F238E27FC236}">
                <a16:creationId xmlns:a16="http://schemas.microsoft.com/office/drawing/2014/main" id="{F907E407-81DA-45B4-813F-5D2926D37E2A}"/>
              </a:ext>
            </a:extLst>
          </p:cNvPr>
          <p:cNvSpPr/>
          <p:nvPr/>
        </p:nvSpPr>
        <p:spPr>
          <a:xfrm>
            <a:off x="1301114" y="6366589"/>
            <a:ext cx="3662772" cy="3997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Before Background Elimination</a:t>
            </a:r>
          </a:p>
        </p:txBody>
      </p:sp>
      <p:sp>
        <p:nvSpPr>
          <p:cNvPr id="22" name="Rectangle 21">
            <a:extLst>
              <a:ext uri="{FF2B5EF4-FFF2-40B4-BE49-F238E27FC236}">
                <a16:creationId xmlns:a16="http://schemas.microsoft.com/office/drawing/2014/main" id="{C252C91F-E02B-470D-99CC-4BE1DA9DF65E}"/>
              </a:ext>
            </a:extLst>
          </p:cNvPr>
          <p:cNvSpPr/>
          <p:nvPr/>
        </p:nvSpPr>
        <p:spPr>
          <a:xfrm>
            <a:off x="7789563" y="6348708"/>
            <a:ext cx="3415985" cy="3997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After Background Elimination</a:t>
            </a:r>
          </a:p>
        </p:txBody>
      </p:sp>
      <p:pic>
        <p:nvPicPr>
          <p:cNvPr id="2049" name="Picture 28">
            <a:extLst>
              <a:ext uri="{FF2B5EF4-FFF2-40B4-BE49-F238E27FC236}">
                <a16:creationId xmlns:a16="http://schemas.microsoft.com/office/drawing/2014/main" id="{634C78DF-6747-4FE8-9AB5-735BD94573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5874" y="2748688"/>
            <a:ext cx="3503361" cy="35033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55">
            <a:extLst>
              <a:ext uri="{FF2B5EF4-FFF2-40B4-BE49-F238E27FC236}">
                <a16:creationId xmlns:a16="http://schemas.microsoft.com/office/drawing/2014/main" id="{A9249F8E-DEAE-4177-B1F7-C38074A7B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0470" y="2748689"/>
            <a:ext cx="3503361" cy="350336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989D7E51-889D-46AC-A8B1-D7D085C1F96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82E097E5-1BC4-4699-9E10-8E76072BFB6E}"/>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
            <a:extLst>
              <a:ext uri="{FF2B5EF4-FFF2-40B4-BE49-F238E27FC236}">
                <a16:creationId xmlns:a16="http://schemas.microsoft.com/office/drawing/2014/main" id="{5618B06A-DB96-4075-8555-E6A43BCED0D0}"/>
              </a:ext>
            </a:extLst>
          </p:cNvPr>
          <p:cNvSpPr>
            <a:spLocks noChangeArrowheads="1"/>
          </p:cNvSpPr>
          <p:nvPr/>
        </p:nvSpPr>
        <p:spPr bwMode="auto">
          <a:xfrm>
            <a:off x="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cxnSp>
        <p:nvCxnSpPr>
          <p:cNvPr id="7" name="Straight Arrow Connector 6">
            <a:extLst>
              <a:ext uri="{FF2B5EF4-FFF2-40B4-BE49-F238E27FC236}">
                <a16:creationId xmlns:a16="http://schemas.microsoft.com/office/drawing/2014/main" id="{A9D0F0CC-ACC1-4E74-A3D8-7C8EFA45BE08}"/>
              </a:ext>
            </a:extLst>
          </p:cNvPr>
          <p:cNvCxnSpPr>
            <a:cxnSpLocks/>
          </p:cNvCxnSpPr>
          <p:nvPr/>
        </p:nvCxnSpPr>
        <p:spPr>
          <a:xfrm flipV="1">
            <a:off x="8321040" y="2337662"/>
            <a:ext cx="2149736" cy="763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125FDEA-F9F5-45A8-89AD-7674874C252F}"/>
              </a:ext>
            </a:extLst>
          </p:cNvPr>
          <p:cNvSpPr/>
          <p:nvPr/>
        </p:nvSpPr>
        <p:spPr>
          <a:xfrm>
            <a:off x="10487091" y="1821172"/>
            <a:ext cx="1436914" cy="6736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Background</a:t>
            </a:r>
          </a:p>
        </p:txBody>
      </p:sp>
      <p:sp>
        <p:nvSpPr>
          <p:cNvPr id="14" name="TextBox 13">
            <a:extLst>
              <a:ext uri="{FF2B5EF4-FFF2-40B4-BE49-F238E27FC236}">
                <a16:creationId xmlns:a16="http://schemas.microsoft.com/office/drawing/2014/main" id="{A4B27C4B-E5A9-4FF6-84CD-67B6008A2130}"/>
              </a:ext>
            </a:extLst>
          </p:cNvPr>
          <p:cNvSpPr txBox="1"/>
          <p:nvPr/>
        </p:nvSpPr>
        <p:spPr>
          <a:xfrm>
            <a:off x="1075765" y="1856584"/>
            <a:ext cx="6096000" cy="400110"/>
          </a:xfrm>
          <a:prstGeom prst="rect">
            <a:avLst/>
          </a:prstGeom>
          <a:noFill/>
        </p:spPr>
        <p:txBody>
          <a:bodyPr wrap="square">
            <a:spAutoFit/>
          </a:bodyPr>
          <a:lstStyle/>
          <a:p>
            <a:pPr lvl="1"/>
            <a:r>
              <a:rPr lang="en-US" sz="2000" dirty="0"/>
              <a:t>D8c9c9 color layer used as background </a:t>
            </a:r>
            <a:endParaRPr lang="en-US" dirty="0"/>
          </a:p>
        </p:txBody>
      </p:sp>
    </p:spTree>
    <p:extLst>
      <p:ext uri="{BB962C8B-B14F-4D97-AF65-F5344CB8AC3E}">
        <p14:creationId xmlns:p14="http://schemas.microsoft.com/office/powerpoint/2010/main" val="2285261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907E407-81DA-45B4-813F-5D2926D37E2A}"/>
              </a:ext>
            </a:extLst>
          </p:cNvPr>
          <p:cNvSpPr/>
          <p:nvPr/>
        </p:nvSpPr>
        <p:spPr>
          <a:xfrm>
            <a:off x="1349429" y="6304531"/>
            <a:ext cx="3362271" cy="3997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Before </a:t>
            </a:r>
            <a:r>
              <a:rPr lang="en-GB" b="1" dirty="0"/>
              <a:t>Flash Effect Removal</a:t>
            </a:r>
            <a:endParaRPr lang="en-US" b="1" dirty="0"/>
          </a:p>
        </p:txBody>
      </p:sp>
      <p:sp>
        <p:nvSpPr>
          <p:cNvPr id="22" name="Rectangle 21">
            <a:extLst>
              <a:ext uri="{FF2B5EF4-FFF2-40B4-BE49-F238E27FC236}">
                <a16:creationId xmlns:a16="http://schemas.microsoft.com/office/drawing/2014/main" id="{C252C91F-E02B-470D-99CC-4BE1DA9DF65E}"/>
              </a:ext>
            </a:extLst>
          </p:cNvPr>
          <p:cNvSpPr/>
          <p:nvPr/>
        </p:nvSpPr>
        <p:spPr>
          <a:xfrm>
            <a:off x="7808361" y="6200936"/>
            <a:ext cx="3269344" cy="3997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After</a:t>
            </a:r>
            <a:r>
              <a:rPr lang="en-US" dirty="0"/>
              <a:t> </a:t>
            </a:r>
            <a:r>
              <a:rPr lang="en-GB" b="1" dirty="0"/>
              <a:t>Flash Effect Removal</a:t>
            </a:r>
            <a:endParaRPr lang="en-US" dirty="0"/>
          </a:p>
        </p:txBody>
      </p:sp>
      <p:sp>
        <p:nvSpPr>
          <p:cNvPr id="3" name="Rectangle 3">
            <a:extLst>
              <a:ext uri="{FF2B5EF4-FFF2-40B4-BE49-F238E27FC236}">
                <a16:creationId xmlns:a16="http://schemas.microsoft.com/office/drawing/2014/main" id="{989D7E51-889D-46AC-A8B1-D7D085C1F96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82E097E5-1BC4-4699-9E10-8E76072BFB6E}"/>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
            <a:extLst>
              <a:ext uri="{FF2B5EF4-FFF2-40B4-BE49-F238E27FC236}">
                <a16:creationId xmlns:a16="http://schemas.microsoft.com/office/drawing/2014/main" id="{5618B06A-DB96-4075-8555-E6A43BCED0D0}"/>
              </a:ext>
            </a:extLst>
          </p:cNvPr>
          <p:cNvSpPr>
            <a:spLocks noChangeArrowheads="1"/>
          </p:cNvSpPr>
          <p:nvPr/>
        </p:nvSpPr>
        <p:spPr bwMode="auto">
          <a:xfrm>
            <a:off x="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descr="A picture containing green&#10;&#10;Description automatically generated">
            <a:extLst>
              <a:ext uri="{FF2B5EF4-FFF2-40B4-BE49-F238E27FC236}">
                <a16:creationId xmlns:a16="http://schemas.microsoft.com/office/drawing/2014/main" id="{A812A8E1-4426-43B5-874B-0072680BB2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2912390"/>
            <a:ext cx="4384728" cy="3288546"/>
          </a:xfrm>
          <a:prstGeom prst="rect">
            <a:avLst/>
          </a:prstGeom>
        </p:spPr>
      </p:pic>
      <p:pic>
        <p:nvPicPr>
          <p:cNvPr id="11" name="Picture 10" descr="Icon&#10;&#10;Description automatically generated with medium confidence">
            <a:extLst>
              <a:ext uri="{FF2B5EF4-FFF2-40B4-BE49-F238E27FC236}">
                <a16:creationId xmlns:a16="http://schemas.microsoft.com/office/drawing/2014/main" id="{94D4F44E-29BB-4229-BC9A-03A5962D2E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7673" y="2756272"/>
            <a:ext cx="3790719" cy="3377785"/>
          </a:xfrm>
          <a:prstGeom prst="rect">
            <a:avLst/>
          </a:prstGeom>
        </p:spPr>
      </p:pic>
      <p:sp>
        <p:nvSpPr>
          <p:cNvPr id="12" name="Title 1">
            <a:extLst>
              <a:ext uri="{FF2B5EF4-FFF2-40B4-BE49-F238E27FC236}">
                <a16:creationId xmlns:a16="http://schemas.microsoft.com/office/drawing/2014/main" id="{75A566BD-4DBA-4EA1-A8C6-FCB73D56D994}"/>
              </a:ext>
            </a:extLst>
          </p:cNvPr>
          <p:cNvSpPr txBox="1">
            <a:spLocks/>
          </p:cNvSpPr>
          <p:nvPr/>
        </p:nvSpPr>
        <p:spPr>
          <a:xfrm>
            <a:off x="562105" y="355460"/>
            <a:ext cx="10515600" cy="109171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                                                   </a:t>
            </a:r>
            <a:r>
              <a:rPr lang="en-US" sz="2700" b="1" dirty="0"/>
              <a:t>Preprocessing (Contd.)</a:t>
            </a:r>
            <a:br>
              <a:rPr lang="en-US" sz="3100" b="1" dirty="0"/>
            </a:br>
            <a:r>
              <a:rPr lang="en-US" sz="3100" b="1" dirty="0"/>
              <a:t>Flash Effect Removal</a:t>
            </a:r>
            <a:endParaRPr lang="en-GB" b="1" dirty="0"/>
          </a:p>
        </p:txBody>
      </p:sp>
      <p:sp>
        <p:nvSpPr>
          <p:cNvPr id="18" name="TextBox 17">
            <a:extLst>
              <a:ext uri="{FF2B5EF4-FFF2-40B4-BE49-F238E27FC236}">
                <a16:creationId xmlns:a16="http://schemas.microsoft.com/office/drawing/2014/main" id="{9DD244BF-6820-4605-869D-E69B2F95919D}"/>
              </a:ext>
            </a:extLst>
          </p:cNvPr>
          <p:cNvSpPr txBox="1"/>
          <p:nvPr/>
        </p:nvSpPr>
        <p:spPr>
          <a:xfrm>
            <a:off x="853607" y="1594392"/>
            <a:ext cx="10990729" cy="1200329"/>
          </a:xfrm>
          <a:prstGeom prst="rect">
            <a:avLst/>
          </a:prstGeom>
          <a:noFill/>
        </p:spPr>
        <p:txBody>
          <a:bodyPr wrap="square">
            <a:spAutoFit/>
          </a:bodyPr>
          <a:lstStyle/>
          <a:p>
            <a:pPr marL="800100" lvl="1" indent="-342900">
              <a:buFont typeface="Arial" panose="020B0604020202020204" pitchFamily="34" charset="0"/>
              <a:buChar char="•"/>
            </a:pPr>
            <a:r>
              <a:rPr lang="en-US" sz="2400" dirty="0"/>
              <a:t>Extra light power on shops causes reflection on the surface of gemstone despite using environment </a:t>
            </a:r>
          </a:p>
          <a:p>
            <a:pPr marL="800100" lvl="1" indent="-342900">
              <a:buFont typeface="Arial" panose="020B0604020202020204" pitchFamily="34" charset="0"/>
              <a:buChar char="•"/>
            </a:pPr>
            <a:r>
              <a:rPr lang="en-US" sz="2400" dirty="0"/>
              <a:t>Pattern stamp feature used </a:t>
            </a:r>
          </a:p>
        </p:txBody>
      </p:sp>
    </p:spTree>
    <p:extLst>
      <p:ext uri="{BB962C8B-B14F-4D97-AF65-F5344CB8AC3E}">
        <p14:creationId xmlns:p14="http://schemas.microsoft.com/office/powerpoint/2010/main" val="1768776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91716"/>
          </a:xfrm>
        </p:spPr>
        <p:txBody>
          <a:bodyPr>
            <a:normAutofit fontScale="90000"/>
          </a:bodyPr>
          <a:lstStyle/>
          <a:p>
            <a:pPr algn="ctr"/>
            <a:r>
              <a:rPr lang="en-US" sz="4400" b="1" dirty="0"/>
              <a:t>                                                   </a:t>
            </a:r>
            <a:r>
              <a:rPr lang="en-US" sz="2700" b="1" dirty="0"/>
              <a:t>Preprocessing (Contd.)</a:t>
            </a:r>
            <a:br>
              <a:rPr lang="en-US" sz="3100" b="1" dirty="0"/>
            </a:br>
            <a:r>
              <a:rPr lang="en-US" sz="3600" b="1" dirty="0"/>
              <a:t>Dimension Reduction&amp; Cropping</a:t>
            </a:r>
            <a:endParaRPr lang="en-GB" b="1" dirty="0"/>
          </a:p>
        </p:txBody>
      </p:sp>
      <p:sp>
        <p:nvSpPr>
          <p:cNvPr id="21" name="Rectangle 20">
            <a:extLst>
              <a:ext uri="{FF2B5EF4-FFF2-40B4-BE49-F238E27FC236}">
                <a16:creationId xmlns:a16="http://schemas.microsoft.com/office/drawing/2014/main" id="{F907E407-81DA-45B4-813F-5D2926D37E2A}"/>
              </a:ext>
            </a:extLst>
          </p:cNvPr>
          <p:cNvSpPr/>
          <p:nvPr/>
        </p:nvSpPr>
        <p:spPr>
          <a:xfrm>
            <a:off x="4309724" y="6028008"/>
            <a:ext cx="3752260" cy="6510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Before Dimension Reduction &amp; Cropping </a:t>
            </a:r>
          </a:p>
        </p:txBody>
      </p:sp>
      <p:sp>
        <p:nvSpPr>
          <p:cNvPr id="22" name="Rectangle 21">
            <a:extLst>
              <a:ext uri="{FF2B5EF4-FFF2-40B4-BE49-F238E27FC236}">
                <a16:creationId xmlns:a16="http://schemas.microsoft.com/office/drawing/2014/main" id="{C252C91F-E02B-470D-99CC-4BE1DA9DF65E}"/>
              </a:ext>
            </a:extLst>
          </p:cNvPr>
          <p:cNvSpPr/>
          <p:nvPr/>
        </p:nvSpPr>
        <p:spPr>
          <a:xfrm>
            <a:off x="8247947" y="6041695"/>
            <a:ext cx="3752260" cy="6510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After Dimension Reduction &amp; Cropping</a:t>
            </a:r>
          </a:p>
        </p:txBody>
      </p:sp>
      <p:sp>
        <p:nvSpPr>
          <p:cNvPr id="3" name="Rectangle 3">
            <a:extLst>
              <a:ext uri="{FF2B5EF4-FFF2-40B4-BE49-F238E27FC236}">
                <a16:creationId xmlns:a16="http://schemas.microsoft.com/office/drawing/2014/main" id="{989D7E51-889D-46AC-A8B1-D7D085C1F96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82E097E5-1BC4-4699-9E10-8E76072BFB6E}"/>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
            <a:extLst>
              <a:ext uri="{FF2B5EF4-FFF2-40B4-BE49-F238E27FC236}">
                <a16:creationId xmlns:a16="http://schemas.microsoft.com/office/drawing/2014/main" id="{5618B06A-DB96-4075-8555-E6A43BCED0D0}"/>
              </a:ext>
            </a:extLst>
          </p:cNvPr>
          <p:cNvSpPr>
            <a:spLocks noChangeArrowheads="1"/>
          </p:cNvSpPr>
          <p:nvPr/>
        </p:nvSpPr>
        <p:spPr bwMode="auto">
          <a:xfrm>
            <a:off x="0"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11">
            <a:extLst>
              <a:ext uri="{FF2B5EF4-FFF2-40B4-BE49-F238E27FC236}">
                <a16:creationId xmlns:a16="http://schemas.microsoft.com/office/drawing/2014/main" id="{FA92AC81-964C-42EB-9AC5-94DF169FD076}"/>
              </a:ext>
            </a:extLst>
          </p:cNvPr>
          <p:cNvPicPr>
            <a:picLocks noChangeAspect="1"/>
          </p:cNvPicPr>
          <p:nvPr/>
        </p:nvPicPr>
        <p:blipFill rotWithShape="1">
          <a:blip r:embed="rId2">
            <a:extLst>
              <a:ext uri="{28A0092B-C50C-407E-A947-70E740481C1C}">
                <a14:useLocalDpi xmlns:a14="http://schemas.microsoft.com/office/drawing/2010/main" val="0"/>
              </a:ext>
            </a:extLst>
          </a:blip>
          <a:srcRect l="59853" t="1456" b="-1"/>
          <a:stretch/>
        </p:blipFill>
        <p:spPr bwMode="auto">
          <a:xfrm>
            <a:off x="4751709" y="2908506"/>
            <a:ext cx="2868289" cy="3056363"/>
          </a:xfrm>
          <a:prstGeom prst="rect">
            <a:avLst/>
          </a:prstGeom>
          <a:ln>
            <a:noFill/>
          </a:ln>
          <a:extLst>
            <a:ext uri="{53640926-AAD7-44D8-BBD7-CCE9431645EC}">
              <a14:shadowObscured xmlns:a14="http://schemas.microsoft.com/office/drawing/2010/main"/>
            </a:ext>
          </a:extLst>
        </p:spPr>
      </p:pic>
      <p:pic>
        <p:nvPicPr>
          <p:cNvPr id="13" name="Picture 12" descr="A picture containing text, screenshot&#10;&#10;Description automatically generated">
            <a:extLst>
              <a:ext uri="{FF2B5EF4-FFF2-40B4-BE49-F238E27FC236}">
                <a16:creationId xmlns:a16="http://schemas.microsoft.com/office/drawing/2014/main" id="{0BC67883-30A5-425C-88C2-B701F1AF20E1}"/>
              </a:ext>
            </a:extLst>
          </p:cNvPr>
          <p:cNvPicPr>
            <a:picLocks noChangeAspect="1"/>
          </p:cNvPicPr>
          <p:nvPr/>
        </p:nvPicPr>
        <p:blipFill rotWithShape="1">
          <a:blip r:embed="rId3"/>
          <a:srcRect l="62335" t="18138" b="-1"/>
          <a:stretch/>
        </p:blipFill>
        <p:spPr bwMode="auto">
          <a:xfrm>
            <a:off x="8774501" y="2908506"/>
            <a:ext cx="2931718" cy="3119502"/>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04DF2E53-B3B1-4496-9583-2464670B9332}"/>
              </a:ext>
            </a:extLst>
          </p:cNvPr>
          <p:cNvSpPr txBox="1"/>
          <p:nvPr/>
        </p:nvSpPr>
        <p:spPr>
          <a:xfrm>
            <a:off x="0" y="1462711"/>
            <a:ext cx="6096000" cy="2308324"/>
          </a:xfrm>
          <a:prstGeom prst="rect">
            <a:avLst/>
          </a:prstGeom>
          <a:noFill/>
        </p:spPr>
        <p:txBody>
          <a:bodyPr wrap="square">
            <a:spAutoFit/>
          </a:bodyPr>
          <a:lstStyle/>
          <a:p>
            <a:pPr marL="800100" lvl="1" indent="-342900">
              <a:buFont typeface="Arial" panose="020B0604020202020204" pitchFamily="34" charset="0"/>
              <a:buChar char="•"/>
            </a:pPr>
            <a:r>
              <a:rPr lang="en-US" sz="2400" dirty="0"/>
              <a:t>Initially size was different </a:t>
            </a:r>
          </a:p>
          <a:p>
            <a:pPr marL="800100" lvl="1" indent="-342900">
              <a:buFont typeface="Arial" panose="020B0604020202020204" pitchFamily="34" charset="0"/>
              <a:buChar char="•"/>
            </a:pPr>
            <a:r>
              <a:rPr lang="en-US" sz="2400" dirty="0"/>
              <a:t>Cropped feature used for dimension reduction </a:t>
            </a:r>
          </a:p>
          <a:p>
            <a:pPr marL="800100" lvl="1" indent="-342900">
              <a:buFont typeface="Arial" panose="020B0604020202020204" pitchFamily="34" charset="0"/>
              <a:buChar char="•"/>
            </a:pPr>
            <a:r>
              <a:rPr lang="en-US" sz="2400" dirty="0"/>
              <a:t>400 x 400 dimension selected </a:t>
            </a:r>
          </a:p>
          <a:p>
            <a:pPr marL="800100" lvl="1" indent="-342900">
              <a:buFont typeface="Arial" panose="020B0604020202020204" pitchFamily="34" charset="0"/>
              <a:buChar char="•"/>
            </a:pPr>
            <a:r>
              <a:rPr lang="en-US" sz="2400" dirty="0"/>
              <a:t>92 pixel per inches </a:t>
            </a:r>
          </a:p>
          <a:p>
            <a:pPr marL="800100" lvl="1" indent="-342900">
              <a:buFont typeface="Arial" panose="020B0604020202020204" pitchFamily="34" charset="0"/>
              <a:buChar char="•"/>
            </a:pPr>
            <a:r>
              <a:rPr lang="en-US" sz="2400" dirty="0"/>
              <a:t>Extra space in the image </a:t>
            </a:r>
          </a:p>
        </p:txBody>
      </p:sp>
    </p:spTree>
    <p:extLst>
      <p:ext uri="{BB962C8B-B14F-4D97-AF65-F5344CB8AC3E}">
        <p14:creationId xmlns:p14="http://schemas.microsoft.com/office/powerpoint/2010/main" val="4288694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27296"/>
          </a:xfrm>
        </p:spPr>
        <p:txBody>
          <a:bodyPr>
            <a:normAutofit/>
          </a:bodyPr>
          <a:lstStyle/>
          <a:p>
            <a:pPr algn="ctr"/>
            <a:r>
              <a:rPr lang="en-US" sz="2400" b="1" dirty="0"/>
              <a:t>                                                                                            Preprocessing (Contd.)</a:t>
            </a:r>
            <a:br>
              <a:rPr lang="en-US" sz="2400" b="1" dirty="0"/>
            </a:br>
            <a:r>
              <a:rPr lang="en-US" sz="3200" b="1" dirty="0"/>
              <a:t>Dataset Distribution</a:t>
            </a:r>
            <a:endParaRPr lang="en-GB" sz="3200" dirty="0"/>
          </a:p>
        </p:txBody>
      </p:sp>
      <p:sp>
        <p:nvSpPr>
          <p:cNvPr id="3" name="Content Placeholder 2"/>
          <p:cNvSpPr>
            <a:spLocks noGrp="1"/>
          </p:cNvSpPr>
          <p:nvPr>
            <p:ph idx="1"/>
          </p:nvPr>
        </p:nvSpPr>
        <p:spPr>
          <a:xfrm>
            <a:off x="838200" y="1825625"/>
            <a:ext cx="10515600" cy="4667250"/>
          </a:xfrm>
        </p:spPr>
        <p:txBody>
          <a:bodyPr>
            <a:normAutofit/>
          </a:bodyPr>
          <a:lstStyle/>
          <a:p>
            <a:r>
              <a:rPr lang="en-GB" sz="2000" dirty="0"/>
              <a:t>Dataset consist of 6000 images </a:t>
            </a:r>
          </a:p>
          <a:p>
            <a:r>
              <a:rPr lang="en-GB" sz="2000" dirty="0"/>
              <a:t>Dataset is completely balanced</a:t>
            </a:r>
          </a:p>
          <a:p>
            <a:endParaRPr lang="en-GB" sz="2000" dirty="0"/>
          </a:p>
          <a:p>
            <a:endParaRPr lang="en-GB" sz="2000" dirty="0"/>
          </a:p>
          <a:p>
            <a:pPr marL="0" indent="0">
              <a:buNone/>
            </a:pPr>
            <a:r>
              <a:rPr lang="en-GB" sz="2000" dirty="0"/>
              <a:t>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GB" sz="2000" dirty="0"/>
          </a:p>
          <a:p>
            <a:endParaRPr lang="en-US" sz="2000" dirty="0"/>
          </a:p>
          <a:p>
            <a:pPr marL="0" indent="0">
              <a:buNone/>
            </a:pPr>
            <a:endParaRPr lang="en-GB" sz="2000" dirty="0"/>
          </a:p>
        </p:txBody>
      </p:sp>
      <p:graphicFrame>
        <p:nvGraphicFramePr>
          <p:cNvPr id="5" name="Table 4">
            <a:extLst>
              <a:ext uri="{FF2B5EF4-FFF2-40B4-BE49-F238E27FC236}">
                <a16:creationId xmlns:a16="http://schemas.microsoft.com/office/drawing/2014/main" id="{9692168E-0E39-415B-998B-4402972A8E1C}"/>
              </a:ext>
            </a:extLst>
          </p:cNvPr>
          <p:cNvGraphicFramePr>
            <a:graphicFrameLocks noGrp="1"/>
          </p:cNvGraphicFramePr>
          <p:nvPr>
            <p:extLst>
              <p:ext uri="{D42A27DB-BD31-4B8C-83A1-F6EECF244321}">
                <p14:modId xmlns:p14="http://schemas.microsoft.com/office/powerpoint/2010/main" val="4260577642"/>
              </p:ext>
            </p:extLst>
          </p:nvPr>
        </p:nvGraphicFramePr>
        <p:xfrm>
          <a:off x="183005" y="2542856"/>
          <a:ext cx="6120104" cy="3325900"/>
        </p:xfrm>
        <a:graphic>
          <a:graphicData uri="http://schemas.openxmlformats.org/drawingml/2006/table">
            <a:tbl>
              <a:tblPr firstRow="1" firstCol="1" lastRow="1" bandRow="1">
                <a:tableStyleId>{5C22544A-7EE6-4342-B048-85BDC9FD1C3A}</a:tableStyleId>
              </a:tblPr>
              <a:tblGrid>
                <a:gridCol w="1652044">
                  <a:extLst>
                    <a:ext uri="{9D8B030D-6E8A-4147-A177-3AD203B41FA5}">
                      <a16:colId xmlns:a16="http://schemas.microsoft.com/office/drawing/2014/main" val="1576825021"/>
                    </a:ext>
                  </a:extLst>
                </a:gridCol>
                <a:gridCol w="1522955">
                  <a:extLst>
                    <a:ext uri="{9D8B030D-6E8A-4147-A177-3AD203B41FA5}">
                      <a16:colId xmlns:a16="http://schemas.microsoft.com/office/drawing/2014/main" val="3130005714"/>
                    </a:ext>
                  </a:extLst>
                </a:gridCol>
                <a:gridCol w="1398943">
                  <a:extLst>
                    <a:ext uri="{9D8B030D-6E8A-4147-A177-3AD203B41FA5}">
                      <a16:colId xmlns:a16="http://schemas.microsoft.com/office/drawing/2014/main" val="2481456311"/>
                    </a:ext>
                  </a:extLst>
                </a:gridCol>
                <a:gridCol w="1546162">
                  <a:extLst>
                    <a:ext uri="{9D8B030D-6E8A-4147-A177-3AD203B41FA5}">
                      <a16:colId xmlns:a16="http://schemas.microsoft.com/office/drawing/2014/main" val="4068998485"/>
                    </a:ext>
                  </a:extLst>
                </a:gridCol>
              </a:tblGrid>
              <a:tr h="665180">
                <a:tc>
                  <a:txBody>
                    <a:bodyPr/>
                    <a:lstStyle/>
                    <a:p>
                      <a:pPr marL="0" marR="0" algn="ctr">
                        <a:lnSpc>
                          <a:spcPct val="150000"/>
                        </a:lnSpc>
                        <a:spcBef>
                          <a:spcPts val="0"/>
                        </a:spcBef>
                        <a:spcAft>
                          <a:spcPts val="0"/>
                        </a:spcAft>
                      </a:pPr>
                      <a:r>
                        <a:rPr lang="en-GB" sz="2000" dirty="0">
                          <a:effectLst/>
                        </a:rPr>
                        <a:t>Gemstone</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rPr>
                        <a:t>Fake</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a:effectLst/>
                        </a:rPr>
                        <a:t>Real</a:t>
                      </a:r>
                      <a:endParaRPr lang="en-US" sz="2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a:effectLst/>
                        </a:rPr>
                        <a:t>Total</a:t>
                      </a:r>
                      <a:endParaRPr lang="en-US" sz="2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443815685"/>
                  </a:ext>
                </a:extLst>
              </a:tr>
              <a:tr h="665180">
                <a:tc>
                  <a:txBody>
                    <a:bodyPr/>
                    <a:lstStyle/>
                    <a:p>
                      <a:pPr marL="0" marR="0" algn="ctr">
                        <a:lnSpc>
                          <a:spcPct val="150000"/>
                        </a:lnSpc>
                        <a:spcBef>
                          <a:spcPts val="0"/>
                        </a:spcBef>
                        <a:spcAft>
                          <a:spcPts val="0"/>
                        </a:spcAft>
                      </a:pPr>
                      <a:r>
                        <a:rPr lang="en-GB" sz="2000">
                          <a:effectLst/>
                        </a:rPr>
                        <a:t>Emerald</a:t>
                      </a:r>
                      <a:endParaRPr lang="en-US" sz="2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rPr>
                        <a:t>1000</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a:effectLst/>
                        </a:rPr>
                        <a:t>1000</a:t>
                      </a:r>
                      <a:endParaRPr lang="en-US" sz="2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a:effectLst/>
                        </a:rPr>
                        <a:t>2000</a:t>
                      </a:r>
                      <a:endParaRPr lang="en-US" sz="2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777474581"/>
                  </a:ext>
                </a:extLst>
              </a:tr>
              <a:tr h="665180">
                <a:tc>
                  <a:txBody>
                    <a:bodyPr/>
                    <a:lstStyle/>
                    <a:p>
                      <a:pPr marL="0" marR="0" algn="ctr">
                        <a:lnSpc>
                          <a:spcPct val="150000"/>
                        </a:lnSpc>
                        <a:spcBef>
                          <a:spcPts val="0"/>
                        </a:spcBef>
                        <a:spcAft>
                          <a:spcPts val="0"/>
                        </a:spcAft>
                      </a:pPr>
                      <a:r>
                        <a:rPr lang="en-GB" sz="2000" dirty="0">
                          <a:effectLst/>
                        </a:rPr>
                        <a:t>  Turquoise </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rPr>
                        <a:t>1000</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rPr>
                        <a:t>1000</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a:effectLst/>
                        </a:rPr>
                        <a:t>2000</a:t>
                      </a:r>
                      <a:endParaRPr lang="en-US" sz="2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69700378"/>
                  </a:ext>
                </a:extLst>
              </a:tr>
              <a:tr h="665180">
                <a:tc>
                  <a:txBody>
                    <a:bodyPr/>
                    <a:lstStyle/>
                    <a:p>
                      <a:pPr marL="0" marR="0" algn="ctr">
                        <a:lnSpc>
                          <a:spcPct val="150000"/>
                        </a:lnSpc>
                        <a:spcBef>
                          <a:spcPts val="0"/>
                        </a:spcBef>
                        <a:spcAft>
                          <a:spcPts val="0"/>
                        </a:spcAft>
                      </a:pPr>
                      <a:r>
                        <a:rPr lang="en-GB" sz="2000">
                          <a:effectLst/>
                        </a:rPr>
                        <a:t>Ruby</a:t>
                      </a:r>
                      <a:endParaRPr lang="en-US" sz="2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rPr>
                        <a:t>1000</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rPr>
                        <a:t>1000</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rPr>
                        <a:t>2000</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515506082"/>
                  </a:ext>
                </a:extLst>
              </a:tr>
              <a:tr h="665180">
                <a:tc>
                  <a:txBody>
                    <a:bodyPr/>
                    <a:lstStyle/>
                    <a:p>
                      <a:pPr marL="0" marR="0" algn="ctr">
                        <a:lnSpc>
                          <a:spcPct val="150000"/>
                        </a:lnSpc>
                        <a:spcBef>
                          <a:spcPts val="0"/>
                        </a:spcBef>
                        <a:spcAft>
                          <a:spcPts val="0"/>
                        </a:spcAft>
                      </a:pPr>
                      <a:r>
                        <a:rPr lang="en-GB" sz="2000">
                          <a:effectLst/>
                        </a:rPr>
                        <a:t>Total</a:t>
                      </a:r>
                      <a:endParaRPr lang="en-US" sz="2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rPr>
                        <a:t>3000</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rPr>
                        <a:t>3000</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rPr>
                        <a:t>6000</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64739146"/>
                  </a:ext>
                </a:extLst>
              </a:tr>
            </a:tbl>
          </a:graphicData>
        </a:graphic>
      </p:graphicFrame>
      <p:graphicFrame>
        <p:nvGraphicFramePr>
          <p:cNvPr id="8" name="Table 7">
            <a:extLst>
              <a:ext uri="{FF2B5EF4-FFF2-40B4-BE49-F238E27FC236}">
                <a16:creationId xmlns:a16="http://schemas.microsoft.com/office/drawing/2014/main" id="{22CB2A1D-975B-4DFF-9B7E-F67932F8ED5E}"/>
              </a:ext>
            </a:extLst>
          </p:cNvPr>
          <p:cNvGraphicFramePr>
            <a:graphicFrameLocks noGrp="1"/>
          </p:cNvGraphicFramePr>
          <p:nvPr>
            <p:extLst>
              <p:ext uri="{D42A27DB-BD31-4B8C-83A1-F6EECF244321}">
                <p14:modId xmlns:p14="http://schemas.microsoft.com/office/powerpoint/2010/main" val="3613502695"/>
              </p:ext>
            </p:extLst>
          </p:nvPr>
        </p:nvGraphicFramePr>
        <p:xfrm>
          <a:off x="6426566" y="2326806"/>
          <a:ext cx="5358765" cy="3541950"/>
        </p:xfrm>
        <a:graphic>
          <a:graphicData uri="http://schemas.openxmlformats.org/drawingml/2006/table">
            <a:tbl>
              <a:tblPr firstRow="1" firstCol="1" bandRow="1">
                <a:tableStyleId>{5C22544A-7EE6-4342-B048-85BDC9FD1C3A}</a:tableStyleId>
              </a:tblPr>
              <a:tblGrid>
                <a:gridCol w="2679065">
                  <a:extLst>
                    <a:ext uri="{9D8B030D-6E8A-4147-A177-3AD203B41FA5}">
                      <a16:colId xmlns:a16="http://schemas.microsoft.com/office/drawing/2014/main" val="3028173361"/>
                    </a:ext>
                  </a:extLst>
                </a:gridCol>
                <a:gridCol w="2679700">
                  <a:extLst>
                    <a:ext uri="{9D8B030D-6E8A-4147-A177-3AD203B41FA5}">
                      <a16:colId xmlns:a16="http://schemas.microsoft.com/office/drawing/2014/main" val="1294643434"/>
                    </a:ext>
                  </a:extLst>
                </a:gridCol>
              </a:tblGrid>
              <a:tr h="332590">
                <a:tc>
                  <a:txBody>
                    <a:bodyPr/>
                    <a:lstStyle/>
                    <a:p>
                      <a:pPr marL="0" marR="0" algn="ctr">
                        <a:lnSpc>
                          <a:spcPct val="100000"/>
                        </a:lnSpc>
                        <a:spcBef>
                          <a:spcPts val="0"/>
                        </a:spcBef>
                        <a:spcAft>
                          <a:spcPts val="0"/>
                        </a:spcAft>
                      </a:pPr>
                      <a:r>
                        <a:rPr lang="en-GB" sz="1800" dirty="0">
                          <a:effectLst/>
                        </a:rPr>
                        <a:t>Dataset Category</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00000"/>
                        </a:lnSpc>
                        <a:spcBef>
                          <a:spcPts val="0"/>
                        </a:spcBef>
                        <a:spcAft>
                          <a:spcPts val="0"/>
                        </a:spcAft>
                      </a:pPr>
                      <a:r>
                        <a:rPr lang="en-GB" sz="1800" dirty="0">
                          <a:effectLst/>
                        </a:rPr>
                        <a:t>Multiclass</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166583864"/>
                  </a:ext>
                </a:extLst>
              </a:tr>
              <a:tr h="332590">
                <a:tc>
                  <a:txBody>
                    <a:bodyPr/>
                    <a:lstStyle/>
                    <a:p>
                      <a:pPr marL="0" marR="0" algn="ctr">
                        <a:lnSpc>
                          <a:spcPct val="100000"/>
                        </a:lnSpc>
                        <a:spcBef>
                          <a:spcPts val="0"/>
                        </a:spcBef>
                        <a:spcAft>
                          <a:spcPts val="0"/>
                        </a:spcAft>
                      </a:pPr>
                      <a:r>
                        <a:rPr lang="en-GB" sz="1800" dirty="0">
                          <a:effectLst/>
                        </a:rPr>
                        <a:t>Number of Classes</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00000"/>
                        </a:lnSpc>
                        <a:spcBef>
                          <a:spcPts val="0"/>
                        </a:spcBef>
                        <a:spcAft>
                          <a:spcPts val="0"/>
                        </a:spcAft>
                      </a:pPr>
                      <a:r>
                        <a:rPr lang="en-GB" sz="1800">
                          <a:effectLst/>
                        </a:rPr>
                        <a:t>6</a:t>
                      </a:r>
                      <a:endParaRPr lang="en-US" sz="18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583983548"/>
                  </a:ext>
                </a:extLst>
              </a:tr>
              <a:tr h="332590">
                <a:tc>
                  <a:txBody>
                    <a:bodyPr/>
                    <a:lstStyle/>
                    <a:p>
                      <a:pPr marL="0" marR="0" algn="ctr">
                        <a:lnSpc>
                          <a:spcPct val="100000"/>
                        </a:lnSpc>
                        <a:spcBef>
                          <a:spcPts val="0"/>
                        </a:spcBef>
                        <a:spcAft>
                          <a:spcPts val="0"/>
                        </a:spcAft>
                      </a:pPr>
                      <a:r>
                        <a:rPr lang="en-GB" sz="1800" dirty="0">
                          <a:effectLst/>
                        </a:rPr>
                        <a:t>Dimension of the dataset</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00000"/>
                        </a:lnSpc>
                        <a:spcBef>
                          <a:spcPts val="0"/>
                        </a:spcBef>
                        <a:spcAft>
                          <a:spcPts val="0"/>
                        </a:spcAft>
                      </a:pPr>
                      <a:r>
                        <a:rPr lang="en-GB" sz="1800" dirty="0">
                          <a:effectLst/>
                        </a:rPr>
                        <a:t>400,400</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518500638"/>
                  </a:ext>
                </a:extLst>
              </a:tr>
              <a:tr h="332590">
                <a:tc>
                  <a:txBody>
                    <a:bodyPr/>
                    <a:lstStyle/>
                    <a:p>
                      <a:pPr marL="0" marR="0" algn="ctr">
                        <a:lnSpc>
                          <a:spcPct val="100000"/>
                        </a:lnSpc>
                        <a:spcBef>
                          <a:spcPts val="0"/>
                        </a:spcBef>
                        <a:spcAft>
                          <a:spcPts val="0"/>
                        </a:spcAft>
                      </a:pPr>
                      <a:r>
                        <a:rPr lang="en-GB" sz="1800" dirty="0">
                          <a:effectLst/>
                        </a:rPr>
                        <a:t>Format</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00000"/>
                        </a:lnSpc>
                        <a:spcBef>
                          <a:spcPts val="0"/>
                        </a:spcBef>
                        <a:spcAft>
                          <a:spcPts val="0"/>
                        </a:spcAft>
                      </a:pPr>
                      <a:r>
                        <a:rPr lang="en-GB" sz="1800" dirty="0">
                          <a:effectLst/>
                        </a:rPr>
                        <a:t>JPG</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288261505"/>
                  </a:ext>
                </a:extLst>
              </a:tr>
              <a:tr h="332590">
                <a:tc>
                  <a:txBody>
                    <a:bodyPr/>
                    <a:lstStyle/>
                    <a:p>
                      <a:pPr marL="0" marR="0" algn="ctr">
                        <a:lnSpc>
                          <a:spcPct val="100000"/>
                        </a:lnSpc>
                        <a:spcBef>
                          <a:spcPts val="0"/>
                        </a:spcBef>
                        <a:spcAft>
                          <a:spcPts val="0"/>
                        </a:spcAft>
                      </a:pPr>
                      <a:r>
                        <a:rPr lang="en-GB" sz="1800">
                          <a:effectLst/>
                        </a:rPr>
                        <a:t>Number of Images</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00000"/>
                        </a:lnSpc>
                        <a:spcBef>
                          <a:spcPts val="0"/>
                        </a:spcBef>
                        <a:spcAft>
                          <a:spcPts val="0"/>
                        </a:spcAft>
                      </a:pPr>
                      <a:r>
                        <a:rPr lang="en-GB" sz="1800" dirty="0">
                          <a:effectLst/>
                        </a:rPr>
                        <a:t>6000</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755543727"/>
                  </a:ext>
                </a:extLst>
              </a:tr>
              <a:tr h="332590">
                <a:tc>
                  <a:txBody>
                    <a:bodyPr/>
                    <a:lstStyle/>
                    <a:p>
                      <a:pPr marL="0" marR="0" algn="ctr">
                        <a:lnSpc>
                          <a:spcPct val="100000"/>
                        </a:lnSpc>
                        <a:spcBef>
                          <a:spcPts val="0"/>
                        </a:spcBef>
                        <a:spcAft>
                          <a:spcPts val="0"/>
                        </a:spcAft>
                      </a:pPr>
                      <a:r>
                        <a:rPr lang="en-GB" sz="1800">
                          <a:effectLst/>
                        </a:rPr>
                        <a:t>Images per class</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00000"/>
                        </a:lnSpc>
                        <a:spcBef>
                          <a:spcPts val="0"/>
                        </a:spcBef>
                        <a:spcAft>
                          <a:spcPts val="0"/>
                        </a:spcAft>
                      </a:pPr>
                      <a:r>
                        <a:rPr lang="en-GB" sz="1800" dirty="0">
                          <a:effectLst/>
                        </a:rPr>
                        <a:t>1000</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398424940"/>
                  </a:ext>
                </a:extLst>
              </a:tr>
              <a:tr h="332590">
                <a:tc>
                  <a:txBody>
                    <a:bodyPr/>
                    <a:lstStyle/>
                    <a:p>
                      <a:pPr marL="0" marR="0" algn="ctr">
                        <a:lnSpc>
                          <a:spcPct val="100000"/>
                        </a:lnSpc>
                        <a:spcBef>
                          <a:spcPts val="0"/>
                        </a:spcBef>
                        <a:spcAft>
                          <a:spcPts val="0"/>
                        </a:spcAft>
                      </a:pPr>
                      <a:r>
                        <a:rPr lang="en-GB" sz="1800">
                          <a:effectLst/>
                        </a:rPr>
                        <a:t>Colour </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00000"/>
                        </a:lnSpc>
                        <a:spcBef>
                          <a:spcPts val="0"/>
                        </a:spcBef>
                        <a:spcAft>
                          <a:spcPts val="0"/>
                        </a:spcAft>
                      </a:pPr>
                      <a:r>
                        <a:rPr lang="en-GB" sz="1800" dirty="0">
                          <a:effectLst/>
                        </a:rPr>
                        <a:t>RGB</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62844790"/>
                  </a:ext>
                </a:extLst>
              </a:tr>
              <a:tr h="332590">
                <a:tc>
                  <a:txBody>
                    <a:bodyPr/>
                    <a:lstStyle/>
                    <a:p>
                      <a:pPr marL="0" marR="0" algn="ctr">
                        <a:lnSpc>
                          <a:spcPct val="100000"/>
                        </a:lnSpc>
                        <a:spcBef>
                          <a:spcPts val="0"/>
                        </a:spcBef>
                        <a:spcAft>
                          <a:spcPts val="0"/>
                        </a:spcAft>
                      </a:pPr>
                      <a:r>
                        <a:rPr lang="en-GB" sz="1800">
                          <a:effectLst/>
                        </a:rPr>
                        <a:t>Dimension of Images</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00000"/>
                        </a:lnSpc>
                        <a:spcBef>
                          <a:spcPts val="0"/>
                        </a:spcBef>
                        <a:spcAft>
                          <a:spcPts val="0"/>
                        </a:spcAft>
                      </a:pPr>
                      <a:r>
                        <a:rPr lang="en-GB" sz="1800" dirty="0">
                          <a:effectLst/>
                        </a:rPr>
                        <a:t>2D</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100233991"/>
                  </a:ext>
                </a:extLst>
              </a:tr>
              <a:tr h="332590">
                <a:tc>
                  <a:txBody>
                    <a:bodyPr/>
                    <a:lstStyle/>
                    <a:p>
                      <a:pPr marL="0" marR="0" algn="ctr">
                        <a:lnSpc>
                          <a:spcPct val="100000"/>
                        </a:lnSpc>
                        <a:spcBef>
                          <a:spcPts val="0"/>
                        </a:spcBef>
                        <a:spcAft>
                          <a:spcPts val="0"/>
                        </a:spcAft>
                      </a:pPr>
                      <a:r>
                        <a:rPr lang="en-GB" sz="1800">
                          <a:effectLst/>
                        </a:rPr>
                        <a:t>Dataset Size</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00000"/>
                        </a:lnSpc>
                        <a:spcBef>
                          <a:spcPts val="0"/>
                        </a:spcBef>
                        <a:spcAft>
                          <a:spcPts val="0"/>
                        </a:spcAft>
                      </a:pPr>
                      <a:r>
                        <a:rPr lang="en-GB" sz="1800" dirty="0">
                          <a:effectLst/>
                        </a:rPr>
                        <a:t>236MB</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100951167"/>
                  </a:ext>
                </a:extLst>
              </a:tr>
              <a:tr h="332590">
                <a:tc>
                  <a:txBody>
                    <a:bodyPr/>
                    <a:lstStyle/>
                    <a:p>
                      <a:pPr marL="0" marR="0" algn="ctr">
                        <a:lnSpc>
                          <a:spcPct val="100000"/>
                        </a:lnSpc>
                        <a:spcBef>
                          <a:spcPts val="0"/>
                        </a:spcBef>
                        <a:spcAft>
                          <a:spcPts val="0"/>
                        </a:spcAft>
                      </a:pPr>
                      <a:r>
                        <a:rPr lang="en-GB" sz="1800">
                          <a:effectLst/>
                        </a:rPr>
                        <a:t>Background Colour </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00000"/>
                        </a:lnSpc>
                        <a:spcBef>
                          <a:spcPts val="0"/>
                        </a:spcBef>
                        <a:spcAft>
                          <a:spcPts val="0"/>
                        </a:spcAft>
                      </a:pPr>
                      <a:r>
                        <a:rPr lang="en-GB" sz="1800" dirty="0">
                          <a:effectLst/>
                        </a:rPr>
                        <a:t>D8c9c9</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890082538"/>
                  </a:ext>
                </a:extLst>
              </a:tr>
            </a:tbl>
          </a:graphicData>
        </a:graphic>
      </p:graphicFrame>
    </p:spTree>
    <p:extLst>
      <p:ext uri="{BB962C8B-B14F-4D97-AF65-F5344CB8AC3E}">
        <p14:creationId xmlns:p14="http://schemas.microsoft.com/office/powerpoint/2010/main" val="3157331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b="1" dirty="0">
                <a:ea typeface="SimSun" panose="02010600030101010101" pitchFamily="2" charset="-122"/>
                <a:cs typeface="Times New Roman" panose="02020603050405020304" pitchFamily="18" charset="0"/>
              </a:rPr>
              <a:t>Phase 3:  Model Design and Validation</a:t>
            </a:r>
            <a:endParaRPr lang="en-GB" dirty="0"/>
          </a:p>
        </p:txBody>
      </p:sp>
      <p:sp>
        <p:nvSpPr>
          <p:cNvPr id="3" name="Content Placeholder 2"/>
          <p:cNvSpPr>
            <a:spLocks noGrp="1"/>
          </p:cNvSpPr>
          <p:nvPr>
            <p:ph idx="1"/>
          </p:nvPr>
        </p:nvSpPr>
        <p:spPr>
          <a:xfrm>
            <a:off x="838200" y="1612537"/>
            <a:ext cx="10515600" cy="4351338"/>
          </a:xfrm>
        </p:spPr>
        <p:txBody>
          <a:bodyPr>
            <a:noAutofit/>
          </a:bodyPr>
          <a:lstStyle/>
          <a:p>
            <a:r>
              <a:rPr lang="en-US" sz="2400" dirty="0"/>
              <a:t>Two sub phases </a:t>
            </a:r>
          </a:p>
          <a:p>
            <a:pPr lvl="1"/>
            <a:r>
              <a:rPr lang="en-US" sz="2000" dirty="0"/>
              <a:t>Model Design </a:t>
            </a:r>
          </a:p>
          <a:p>
            <a:pPr lvl="1"/>
            <a:r>
              <a:rPr lang="en-US" sz="2000" dirty="0"/>
              <a:t>Model Verification &amp;validation </a:t>
            </a:r>
          </a:p>
          <a:p>
            <a:pPr lvl="1"/>
            <a:endParaRPr lang="en-US" dirty="0"/>
          </a:p>
          <a:p>
            <a:r>
              <a:rPr lang="en-US" sz="2400" dirty="0"/>
              <a:t>Model Design </a:t>
            </a:r>
          </a:p>
          <a:p>
            <a:pPr lvl="1"/>
            <a:r>
              <a:rPr lang="en-US" dirty="0"/>
              <a:t>Model consist of 12 layers</a:t>
            </a:r>
          </a:p>
          <a:p>
            <a:pPr lvl="2"/>
            <a:r>
              <a:rPr lang="en-US" dirty="0"/>
              <a:t> 4 Convolution Layer</a:t>
            </a:r>
          </a:p>
          <a:p>
            <a:pPr lvl="2"/>
            <a:r>
              <a:rPr lang="en-US" dirty="0"/>
              <a:t>4 Max Pooling </a:t>
            </a:r>
          </a:p>
          <a:p>
            <a:pPr lvl="2"/>
            <a:r>
              <a:rPr lang="en-US" dirty="0"/>
              <a:t>2 Dense</a:t>
            </a:r>
          </a:p>
          <a:p>
            <a:pPr lvl="2"/>
            <a:r>
              <a:rPr lang="en-US" dirty="0"/>
              <a:t>1 Flatten </a:t>
            </a:r>
          </a:p>
          <a:p>
            <a:pPr lvl="2"/>
            <a:r>
              <a:rPr lang="en-US" dirty="0"/>
              <a:t>1 drop out </a:t>
            </a:r>
          </a:p>
        </p:txBody>
      </p:sp>
    </p:spTree>
    <p:extLst>
      <p:ext uri="{BB962C8B-B14F-4D97-AF65-F5344CB8AC3E}">
        <p14:creationId xmlns:p14="http://schemas.microsoft.com/office/powerpoint/2010/main" val="3290018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77532"/>
            <a:ext cx="10432025" cy="604393"/>
          </a:xfrm>
        </p:spPr>
        <p:txBody>
          <a:bodyPr>
            <a:normAutofit fontScale="90000"/>
          </a:bodyPr>
          <a:lstStyle/>
          <a:p>
            <a:pPr algn="ctr"/>
            <a:r>
              <a:rPr lang="en-GB" b="1" dirty="0"/>
              <a:t>Model Architecture </a:t>
            </a:r>
          </a:p>
        </p:txBody>
      </p:sp>
      <p:graphicFrame>
        <p:nvGraphicFramePr>
          <p:cNvPr id="7" name="Table 8">
            <a:extLst>
              <a:ext uri="{FF2B5EF4-FFF2-40B4-BE49-F238E27FC236}">
                <a16:creationId xmlns:a16="http://schemas.microsoft.com/office/drawing/2014/main" id="{7A1040A9-26DC-4A47-B3E9-2EB9AB1C6FAD}"/>
              </a:ext>
            </a:extLst>
          </p:cNvPr>
          <p:cNvGraphicFramePr>
            <a:graphicFrameLocks noGrp="1"/>
          </p:cNvGraphicFramePr>
          <p:nvPr>
            <p:ph idx="1"/>
            <p:extLst>
              <p:ext uri="{D42A27DB-BD31-4B8C-83A1-F6EECF244321}">
                <p14:modId xmlns:p14="http://schemas.microsoft.com/office/powerpoint/2010/main" val="278407245"/>
              </p:ext>
            </p:extLst>
          </p:nvPr>
        </p:nvGraphicFramePr>
        <p:xfrm>
          <a:off x="914399" y="914400"/>
          <a:ext cx="11008659" cy="5486400"/>
        </p:xfrm>
        <a:graphic>
          <a:graphicData uri="http://schemas.openxmlformats.org/drawingml/2006/table">
            <a:tbl>
              <a:tblPr firstRow="1" bandRow="1">
                <a:tableStyleId>{5C22544A-7EE6-4342-B048-85BDC9FD1C3A}</a:tableStyleId>
              </a:tblPr>
              <a:tblGrid>
                <a:gridCol w="3669553">
                  <a:extLst>
                    <a:ext uri="{9D8B030D-6E8A-4147-A177-3AD203B41FA5}">
                      <a16:colId xmlns:a16="http://schemas.microsoft.com/office/drawing/2014/main" val="2396977157"/>
                    </a:ext>
                  </a:extLst>
                </a:gridCol>
                <a:gridCol w="3669553">
                  <a:extLst>
                    <a:ext uri="{9D8B030D-6E8A-4147-A177-3AD203B41FA5}">
                      <a16:colId xmlns:a16="http://schemas.microsoft.com/office/drawing/2014/main" val="1154358335"/>
                    </a:ext>
                  </a:extLst>
                </a:gridCol>
                <a:gridCol w="3669553">
                  <a:extLst>
                    <a:ext uri="{9D8B030D-6E8A-4147-A177-3AD203B41FA5}">
                      <a16:colId xmlns:a16="http://schemas.microsoft.com/office/drawing/2014/main" val="2156739126"/>
                    </a:ext>
                  </a:extLst>
                </a:gridCol>
              </a:tblGrid>
              <a:tr h="0">
                <a:tc>
                  <a:txBody>
                    <a:bodyPr/>
                    <a:lstStyle/>
                    <a:p>
                      <a:pPr algn="ctr"/>
                      <a:r>
                        <a:rPr lang="en-US" sz="1800" dirty="0"/>
                        <a:t>Layer (Type)</a:t>
                      </a:r>
                    </a:p>
                  </a:txBody>
                  <a:tcPr anchor="ctr"/>
                </a:tc>
                <a:tc>
                  <a:txBody>
                    <a:bodyPr/>
                    <a:lstStyle/>
                    <a:p>
                      <a:pPr algn="ctr"/>
                      <a:r>
                        <a:rPr lang="en-US" sz="1800" dirty="0"/>
                        <a:t>Output Shape</a:t>
                      </a:r>
                    </a:p>
                  </a:txBody>
                  <a:tcPr anchor="ctr"/>
                </a:tc>
                <a:tc>
                  <a:txBody>
                    <a:bodyPr/>
                    <a:lstStyle/>
                    <a:p>
                      <a:pPr algn="ctr"/>
                      <a:r>
                        <a:rPr lang="en-US" sz="1800" dirty="0"/>
                        <a:t>Parameters</a:t>
                      </a:r>
                    </a:p>
                  </a:txBody>
                  <a:tcPr anchor="ctr"/>
                </a:tc>
                <a:extLst>
                  <a:ext uri="{0D108BD9-81ED-4DB2-BD59-A6C34878D82A}">
                    <a16:rowId xmlns:a16="http://schemas.microsoft.com/office/drawing/2014/main" val="2151093106"/>
                  </a:ext>
                </a:extLst>
              </a:tr>
              <a:tr h="0">
                <a:tc>
                  <a:txBody>
                    <a:bodyPr/>
                    <a:lstStyle/>
                    <a:p>
                      <a:pPr algn="ctr"/>
                      <a:r>
                        <a:rPr lang="en-US" sz="1800" dirty="0"/>
                        <a:t>conv2d (Conv2D) </a:t>
                      </a:r>
                    </a:p>
                  </a:txBody>
                  <a:tcPr anchor="ctr"/>
                </a:tc>
                <a:tc>
                  <a:txBody>
                    <a:bodyPr/>
                    <a:lstStyle/>
                    <a:p>
                      <a:pPr algn="ctr"/>
                      <a:r>
                        <a:rPr lang="en-US" sz="1800" dirty="0"/>
                        <a:t>(None, 398, 398, 32) </a:t>
                      </a:r>
                    </a:p>
                  </a:txBody>
                  <a:tcPr anchor="ctr"/>
                </a:tc>
                <a:tc>
                  <a:txBody>
                    <a:bodyPr/>
                    <a:lstStyle/>
                    <a:p>
                      <a:pPr algn="ctr"/>
                      <a:r>
                        <a:rPr lang="en-US" sz="1800" dirty="0"/>
                        <a:t>896 </a:t>
                      </a:r>
                    </a:p>
                  </a:txBody>
                  <a:tcPr anchor="ctr"/>
                </a:tc>
                <a:extLst>
                  <a:ext uri="{0D108BD9-81ED-4DB2-BD59-A6C34878D82A}">
                    <a16:rowId xmlns:a16="http://schemas.microsoft.com/office/drawing/2014/main" val="848714119"/>
                  </a:ext>
                </a:extLst>
              </a:tr>
              <a:tr h="0">
                <a:tc>
                  <a:txBody>
                    <a:bodyPr/>
                    <a:lstStyle/>
                    <a:p>
                      <a:pPr algn="ctr"/>
                      <a:r>
                        <a:rPr lang="en-US" sz="1800" dirty="0"/>
                        <a:t>max_pooling2d (MaxPooling2D)</a:t>
                      </a:r>
                    </a:p>
                  </a:txBody>
                  <a:tcPr anchor="ctr"/>
                </a:tc>
                <a:tc>
                  <a:txBody>
                    <a:bodyPr/>
                    <a:lstStyle/>
                    <a:p>
                      <a:pPr algn="ctr"/>
                      <a:r>
                        <a:rPr lang="en-US" sz="1800" dirty="0"/>
                        <a:t>(None, 199, 199, 32) </a:t>
                      </a:r>
                    </a:p>
                  </a:txBody>
                  <a:tcPr anchor="ctr"/>
                </a:tc>
                <a:tc>
                  <a:txBody>
                    <a:bodyPr/>
                    <a:lstStyle/>
                    <a:p>
                      <a:pPr algn="ctr"/>
                      <a:r>
                        <a:rPr lang="en-US" sz="1800" dirty="0"/>
                        <a:t>0</a:t>
                      </a:r>
                    </a:p>
                  </a:txBody>
                  <a:tcPr anchor="ctr"/>
                </a:tc>
                <a:extLst>
                  <a:ext uri="{0D108BD9-81ED-4DB2-BD59-A6C34878D82A}">
                    <a16:rowId xmlns:a16="http://schemas.microsoft.com/office/drawing/2014/main" val="89661979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conv2d (Conv2D) </a:t>
                      </a:r>
                    </a:p>
                  </a:txBody>
                  <a:tcPr anchor="ctr"/>
                </a:tc>
                <a:tc>
                  <a:txBody>
                    <a:bodyPr/>
                    <a:lstStyle/>
                    <a:p>
                      <a:pPr algn="ctr"/>
                      <a:r>
                        <a:rPr lang="en-US" sz="1800" dirty="0"/>
                        <a:t>(None, 197, 197, 64)</a:t>
                      </a:r>
                    </a:p>
                  </a:txBody>
                  <a:tcPr anchor="ctr"/>
                </a:tc>
                <a:tc>
                  <a:txBody>
                    <a:bodyPr/>
                    <a:lstStyle/>
                    <a:p>
                      <a:pPr algn="ctr"/>
                      <a:r>
                        <a:rPr lang="en-US" sz="1800" dirty="0"/>
                        <a:t>18496 </a:t>
                      </a:r>
                    </a:p>
                  </a:txBody>
                  <a:tcPr anchor="ctr"/>
                </a:tc>
                <a:extLst>
                  <a:ext uri="{0D108BD9-81ED-4DB2-BD59-A6C34878D82A}">
                    <a16:rowId xmlns:a16="http://schemas.microsoft.com/office/drawing/2014/main" val="357008789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max_pooling2d (MaxPooling2D)</a:t>
                      </a:r>
                    </a:p>
                  </a:txBody>
                  <a:tcPr anchor="ctr"/>
                </a:tc>
                <a:tc>
                  <a:txBody>
                    <a:bodyPr/>
                    <a:lstStyle/>
                    <a:p>
                      <a:pPr algn="ctr"/>
                      <a:r>
                        <a:rPr lang="en-US" sz="1800" dirty="0"/>
                        <a:t>(None, 98, 98, 64) </a:t>
                      </a:r>
                    </a:p>
                  </a:txBody>
                  <a:tcPr anchor="ctr"/>
                </a:tc>
                <a:tc>
                  <a:txBody>
                    <a:bodyPr/>
                    <a:lstStyle/>
                    <a:p>
                      <a:pPr algn="ctr"/>
                      <a:r>
                        <a:rPr lang="en-US" sz="1800" dirty="0"/>
                        <a:t>0</a:t>
                      </a:r>
                    </a:p>
                  </a:txBody>
                  <a:tcPr anchor="ctr"/>
                </a:tc>
                <a:extLst>
                  <a:ext uri="{0D108BD9-81ED-4DB2-BD59-A6C34878D82A}">
                    <a16:rowId xmlns:a16="http://schemas.microsoft.com/office/drawing/2014/main" val="3658137307"/>
                  </a:ext>
                </a:extLst>
              </a:tr>
              <a:tr h="0">
                <a:tc>
                  <a:txBody>
                    <a:bodyPr/>
                    <a:lstStyle/>
                    <a:p>
                      <a:pPr algn="ctr"/>
                      <a:r>
                        <a:rPr lang="it-IT" sz="1800" dirty="0"/>
                        <a:t>conv2d_2 (Conv2D)</a:t>
                      </a:r>
                      <a:endParaRPr lang="en-US" sz="1800" dirty="0"/>
                    </a:p>
                  </a:txBody>
                  <a:tcPr anchor="ctr"/>
                </a:tc>
                <a:tc>
                  <a:txBody>
                    <a:bodyPr/>
                    <a:lstStyle/>
                    <a:p>
                      <a:pPr algn="ctr"/>
                      <a:r>
                        <a:rPr lang="it-IT" sz="1800" dirty="0"/>
                        <a:t>(None, 96, 96, 128)</a:t>
                      </a:r>
                      <a:endParaRPr lang="en-US" sz="1800" dirty="0"/>
                    </a:p>
                  </a:txBody>
                  <a:tcPr anchor="ctr"/>
                </a:tc>
                <a:tc>
                  <a:txBody>
                    <a:bodyPr/>
                    <a:lstStyle/>
                    <a:p>
                      <a:pPr algn="ctr"/>
                      <a:r>
                        <a:rPr lang="it-IT" sz="1800" dirty="0"/>
                        <a:t>73856 </a:t>
                      </a:r>
                      <a:endParaRPr lang="en-US" sz="1800" dirty="0"/>
                    </a:p>
                  </a:txBody>
                  <a:tcPr anchor="ctr"/>
                </a:tc>
                <a:extLst>
                  <a:ext uri="{0D108BD9-81ED-4DB2-BD59-A6C34878D82A}">
                    <a16:rowId xmlns:a16="http://schemas.microsoft.com/office/drawing/2014/main" val="374321765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max_pooling2d (MaxPooling2D)</a:t>
                      </a:r>
                    </a:p>
                  </a:txBody>
                  <a:tcPr anchor="ctr"/>
                </a:tc>
                <a:tc>
                  <a:txBody>
                    <a:bodyPr/>
                    <a:lstStyle/>
                    <a:p>
                      <a:pPr algn="ctr"/>
                      <a:r>
                        <a:rPr lang="en-US" sz="1800" dirty="0"/>
                        <a:t>(None, 48, 48, 128)</a:t>
                      </a:r>
                    </a:p>
                  </a:txBody>
                  <a:tcPr anchor="ctr"/>
                </a:tc>
                <a:tc>
                  <a:txBody>
                    <a:bodyPr/>
                    <a:lstStyle/>
                    <a:p>
                      <a:pPr algn="ctr"/>
                      <a:r>
                        <a:rPr lang="en-US" sz="1800" dirty="0"/>
                        <a:t>0</a:t>
                      </a:r>
                    </a:p>
                  </a:txBody>
                  <a:tcPr anchor="ctr"/>
                </a:tc>
                <a:extLst>
                  <a:ext uri="{0D108BD9-81ED-4DB2-BD59-A6C34878D82A}">
                    <a16:rowId xmlns:a16="http://schemas.microsoft.com/office/drawing/2014/main" val="3804766453"/>
                  </a:ext>
                </a:extLst>
              </a:tr>
              <a:tr h="0">
                <a:tc>
                  <a:txBody>
                    <a:bodyPr/>
                    <a:lstStyle/>
                    <a:p>
                      <a:pPr algn="ctr"/>
                      <a:r>
                        <a:rPr lang="it-IT" sz="1800" dirty="0"/>
                        <a:t>conv2d_2 (Conv2D)</a:t>
                      </a:r>
                      <a:endParaRPr 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(None, 46, 46, 128)</a:t>
                      </a:r>
                    </a:p>
                  </a:txBody>
                  <a:tcPr anchor="ctr"/>
                </a:tc>
                <a:tc>
                  <a:txBody>
                    <a:bodyPr/>
                    <a:lstStyle/>
                    <a:p>
                      <a:pPr algn="ctr"/>
                      <a:r>
                        <a:rPr lang="en-US" sz="1800" dirty="0"/>
                        <a:t>147584 </a:t>
                      </a:r>
                    </a:p>
                  </a:txBody>
                  <a:tcPr anchor="ctr"/>
                </a:tc>
                <a:extLst>
                  <a:ext uri="{0D108BD9-81ED-4DB2-BD59-A6C34878D82A}">
                    <a16:rowId xmlns:a16="http://schemas.microsoft.com/office/drawing/2014/main" val="196557522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max_pooling2d (MaxPooling2D)</a:t>
                      </a:r>
                    </a:p>
                  </a:txBody>
                  <a:tcPr anchor="ctr"/>
                </a:tc>
                <a:tc>
                  <a:txBody>
                    <a:bodyPr/>
                    <a:lstStyle/>
                    <a:p>
                      <a:pPr algn="ctr"/>
                      <a:r>
                        <a:rPr lang="en-US" sz="1800" dirty="0"/>
                        <a:t>(None, 24, 24, 128)</a:t>
                      </a:r>
                    </a:p>
                  </a:txBody>
                  <a:tcPr anchor="ctr"/>
                </a:tc>
                <a:tc>
                  <a:txBody>
                    <a:bodyPr/>
                    <a:lstStyle/>
                    <a:p>
                      <a:pPr algn="ctr"/>
                      <a:r>
                        <a:rPr lang="en-US" sz="1800" dirty="0"/>
                        <a:t>0</a:t>
                      </a:r>
                    </a:p>
                  </a:txBody>
                  <a:tcPr anchor="ctr"/>
                </a:tc>
                <a:extLst>
                  <a:ext uri="{0D108BD9-81ED-4DB2-BD59-A6C34878D82A}">
                    <a16:rowId xmlns:a16="http://schemas.microsoft.com/office/drawing/2014/main" val="279359312"/>
                  </a:ext>
                </a:extLst>
              </a:tr>
              <a:tr h="0">
                <a:tc>
                  <a:txBody>
                    <a:bodyPr/>
                    <a:lstStyle/>
                    <a:p>
                      <a:pPr algn="ctr"/>
                      <a:r>
                        <a:rPr lang="en-US" sz="1800" dirty="0"/>
                        <a:t>flatten (Flatten)</a:t>
                      </a:r>
                    </a:p>
                  </a:txBody>
                  <a:tcPr anchor="ctr"/>
                </a:tc>
                <a:tc>
                  <a:txBody>
                    <a:bodyPr/>
                    <a:lstStyle/>
                    <a:p>
                      <a:pPr algn="ctr"/>
                      <a:r>
                        <a:rPr lang="en-US" sz="1800" dirty="0"/>
                        <a:t>(None, 67712) </a:t>
                      </a:r>
                    </a:p>
                  </a:txBody>
                  <a:tcPr anchor="ctr"/>
                </a:tc>
                <a:tc>
                  <a:txBody>
                    <a:bodyPr/>
                    <a:lstStyle/>
                    <a:p>
                      <a:pPr algn="ctr"/>
                      <a:r>
                        <a:rPr lang="en-US" sz="1800" dirty="0"/>
                        <a:t>0 </a:t>
                      </a:r>
                    </a:p>
                  </a:txBody>
                  <a:tcPr anchor="ctr"/>
                </a:tc>
                <a:extLst>
                  <a:ext uri="{0D108BD9-81ED-4DB2-BD59-A6C34878D82A}">
                    <a16:rowId xmlns:a16="http://schemas.microsoft.com/office/drawing/2014/main" val="1299273478"/>
                  </a:ext>
                </a:extLst>
              </a:tr>
              <a:tr h="0">
                <a:tc>
                  <a:txBody>
                    <a:bodyPr/>
                    <a:lstStyle/>
                    <a:p>
                      <a:pPr algn="ctr"/>
                      <a:r>
                        <a:rPr lang="en-US" sz="1800" dirty="0"/>
                        <a:t>dense (Dense)</a:t>
                      </a:r>
                    </a:p>
                  </a:txBody>
                  <a:tcPr anchor="ctr"/>
                </a:tc>
                <a:tc>
                  <a:txBody>
                    <a:bodyPr/>
                    <a:lstStyle/>
                    <a:p>
                      <a:pPr algn="ctr"/>
                      <a:r>
                        <a:rPr lang="en-US" sz="1800" dirty="0"/>
                        <a:t>(None, 512)</a:t>
                      </a:r>
                    </a:p>
                  </a:txBody>
                  <a:tcPr anchor="ctr"/>
                </a:tc>
                <a:tc>
                  <a:txBody>
                    <a:bodyPr/>
                    <a:lstStyle/>
                    <a:p>
                      <a:pPr algn="ctr"/>
                      <a:r>
                        <a:rPr lang="en-US" sz="1800" dirty="0"/>
                        <a:t> 34669056 </a:t>
                      </a:r>
                    </a:p>
                  </a:txBody>
                  <a:tcPr anchor="ctr"/>
                </a:tc>
                <a:extLst>
                  <a:ext uri="{0D108BD9-81ED-4DB2-BD59-A6C34878D82A}">
                    <a16:rowId xmlns:a16="http://schemas.microsoft.com/office/drawing/2014/main" val="182339718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Dense_1 (Dense)</a:t>
                      </a:r>
                    </a:p>
                  </a:txBody>
                  <a:tcPr anchor="ctr"/>
                </a:tc>
                <a:tc>
                  <a:txBody>
                    <a:bodyPr/>
                    <a:lstStyle/>
                    <a:p>
                      <a:pPr algn="ct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(None, 6)</a:t>
                      </a:r>
                      <a:endParaRPr lang="en-US" sz="1800" dirty="0"/>
                    </a:p>
                  </a:txBody>
                  <a:tcPr anchor="ctr"/>
                </a:tc>
                <a:tc>
                  <a:txBody>
                    <a:bodyPr/>
                    <a:lstStyle/>
                    <a:p>
                      <a:pPr algn="ctr"/>
                      <a:r>
                        <a:rPr lang="en-US" sz="1800" dirty="0"/>
                        <a:t>3078 </a:t>
                      </a:r>
                    </a:p>
                  </a:txBody>
                  <a:tcPr anchor="ctr"/>
                </a:tc>
                <a:extLst>
                  <a:ext uri="{0D108BD9-81ED-4DB2-BD59-A6C34878D82A}">
                    <a16:rowId xmlns:a16="http://schemas.microsoft.com/office/drawing/2014/main" val="3929082728"/>
                  </a:ext>
                </a:extLst>
              </a:tr>
              <a:tr h="0">
                <a:tc gridSpan="3">
                  <a:txBody>
                    <a:bodyPr/>
                    <a:lstStyle/>
                    <a:p>
                      <a:pPr algn="l"/>
                      <a:r>
                        <a:rPr lang="en-US" sz="1800" dirty="0"/>
                        <a:t>Total params: 34,912,966</a:t>
                      </a:r>
                    </a:p>
                  </a:txBody>
                  <a:tcPr anchor="ctr"/>
                </a:tc>
                <a:tc hMerge="1">
                  <a:txBody>
                    <a:bodyPr/>
                    <a:lstStyle/>
                    <a:p>
                      <a:pPr algn="ct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2979614226"/>
                  </a:ext>
                </a:extLst>
              </a:tr>
              <a:tr h="0">
                <a:tc gridSpan="3">
                  <a:txBody>
                    <a:bodyPr/>
                    <a:lstStyle/>
                    <a:p>
                      <a:pPr algn="l"/>
                      <a:r>
                        <a:rPr lang="en-US" sz="1800" dirty="0"/>
                        <a:t>Trainable params: 34,912,966</a:t>
                      </a:r>
                    </a:p>
                  </a:txBody>
                  <a:tcPr anchor="ctr"/>
                </a:tc>
                <a:tc hMerge="1">
                  <a:txBody>
                    <a:bodyPr/>
                    <a:lstStyle/>
                    <a:p>
                      <a:pPr algn="ct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2588435780"/>
                  </a:ext>
                </a:extLst>
              </a:tr>
              <a:tr h="0">
                <a:tc gridSpan="3">
                  <a:txBody>
                    <a:bodyPr/>
                    <a:lstStyle/>
                    <a:p>
                      <a:pPr algn="l"/>
                      <a:r>
                        <a:rPr lang="en-US" sz="1800" dirty="0"/>
                        <a:t>Non-trainable params: 0</a:t>
                      </a:r>
                    </a:p>
                  </a:txBody>
                  <a:tcPr anchor="ctr"/>
                </a:tc>
                <a:tc hMerge="1">
                  <a:txBody>
                    <a:bodyPr/>
                    <a:lstStyle/>
                    <a:p>
                      <a:pPr algn="ct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2766112981"/>
                  </a:ext>
                </a:extLst>
              </a:tr>
            </a:tbl>
          </a:graphicData>
        </a:graphic>
      </p:graphicFrame>
    </p:spTree>
    <p:extLst>
      <p:ext uri="{BB962C8B-B14F-4D97-AF65-F5344CB8AC3E}">
        <p14:creationId xmlns:p14="http://schemas.microsoft.com/office/powerpoint/2010/main" val="376141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p:cNvCxnSpPr>
            <a:cxnSpLocks/>
            <a:endCxn id="76" idx="1"/>
          </p:cNvCxnSpPr>
          <p:nvPr/>
        </p:nvCxnSpPr>
        <p:spPr>
          <a:xfrm flipV="1">
            <a:off x="4288233" y="2842190"/>
            <a:ext cx="1430396" cy="62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Title 1"/>
          <p:cNvSpPr>
            <a:spLocks noGrp="1"/>
          </p:cNvSpPr>
          <p:nvPr>
            <p:ph type="title"/>
          </p:nvPr>
        </p:nvSpPr>
        <p:spPr>
          <a:xfrm>
            <a:off x="903321" y="6686"/>
            <a:ext cx="10515600" cy="1325563"/>
          </a:xfrm>
        </p:spPr>
        <p:txBody>
          <a:bodyPr/>
          <a:lstStyle/>
          <a:p>
            <a:pPr algn="ctr"/>
            <a:r>
              <a:rPr lang="en-US" b="1" dirty="0"/>
              <a:t>Model Architecture</a:t>
            </a:r>
            <a:endParaRPr lang="en-GB" b="1" dirty="0"/>
          </a:p>
        </p:txBody>
      </p:sp>
      <p:sp>
        <p:nvSpPr>
          <p:cNvPr id="10" name="Rectangle 9"/>
          <p:cNvSpPr/>
          <p:nvPr/>
        </p:nvSpPr>
        <p:spPr>
          <a:xfrm>
            <a:off x="6927473" y="2267003"/>
            <a:ext cx="884984" cy="115037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a:t>
            </a:r>
            <a:endParaRPr lang="en-GB" dirty="0"/>
          </a:p>
        </p:txBody>
      </p:sp>
      <p:sp>
        <p:nvSpPr>
          <p:cNvPr id="22" name="TextBox 21"/>
          <p:cNvSpPr txBox="1"/>
          <p:nvPr/>
        </p:nvSpPr>
        <p:spPr>
          <a:xfrm>
            <a:off x="836597" y="2484983"/>
            <a:ext cx="860235" cy="369332"/>
          </a:xfrm>
          <a:prstGeom prst="rect">
            <a:avLst/>
          </a:prstGeom>
          <a:noFill/>
        </p:spPr>
        <p:txBody>
          <a:bodyPr wrap="none" rtlCol="0">
            <a:spAutoFit/>
          </a:bodyPr>
          <a:lstStyle/>
          <a:p>
            <a:r>
              <a:rPr lang="en-US" b="1" dirty="0"/>
              <a:t>Images</a:t>
            </a:r>
            <a:endParaRPr lang="en-GB" b="1" dirty="0"/>
          </a:p>
        </p:txBody>
      </p:sp>
      <p:sp>
        <p:nvSpPr>
          <p:cNvPr id="59" name="TextBox 58"/>
          <p:cNvSpPr txBox="1"/>
          <p:nvPr/>
        </p:nvSpPr>
        <p:spPr>
          <a:xfrm>
            <a:off x="10705671" y="2202142"/>
            <a:ext cx="1132509" cy="646331"/>
          </a:xfrm>
          <a:prstGeom prst="rect">
            <a:avLst/>
          </a:prstGeom>
          <a:noFill/>
        </p:spPr>
        <p:txBody>
          <a:bodyPr wrap="square" rtlCol="0">
            <a:spAutoFit/>
          </a:bodyPr>
          <a:lstStyle/>
          <a:p>
            <a:r>
              <a:rPr lang="en-US" b="1" dirty="0"/>
              <a:t>Tensor</a:t>
            </a:r>
          </a:p>
          <a:p>
            <a:r>
              <a:rPr lang="en-US" b="1" dirty="0"/>
              <a:t>of size 6</a:t>
            </a:r>
            <a:endParaRPr lang="en-GB" b="1" dirty="0"/>
          </a:p>
        </p:txBody>
      </p:sp>
      <p:sp>
        <p:nvSpPr>
          <p:cNvPr id="64" name="Rectangle 63"/>
          <p:cNvSpPr/>
          <p:nvPr/>
        </p:nvSpPr>
        <p:spPr>
          <a:xfrm>
            <a:off x="473791" y="4431890"/>
            <a:ext cx="4875573" cy="22712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CL – Convolutional Layer</a:t>
            </a:r>
            <a:endParaRPr lang="en-GB" sz="2400" dirty="0">
              <a:solidFill>
                <a:schemeClr val="tx1"/>
              </a:solidFill>
            </a:endParaRPr>
          </a:p>
          <a:p>
            <a:pPr algn="ctr"/>
            <a:r>
              <a:rPr lang="en-US" sz="2400" dirty="0">
                <a:solidFill>
                  <a:schemeClr val="tx1"/>
                </a:solidFill>
              </a:rPr>
              <a:t>MP – Max Pooling Layer</a:t>
            </a:r>
          </a:p>
          <a:p>
            <a:pPr algn="ctr"/>
            <a:r>
              <a:rPr lang="en-US" sz="2400" dirty="0">
                <a:solidFill>
                  <a:schemeClr val="tx1"/>
                </a:solidFill>
              </a:rPr>
              <a:t>FL – Flatten Layer</a:t>
            </a:r>
          </a:p>
          <a:p>
            <a:pPr algn="ctr"/>
            <a:r>
              <a:rPr lang="en-US" sz="2400" dirty="0">
                <a:solidFill>
                  <a:schemeClr val="tx1"/>
                </a:solidFill>
              </a:rPr>
              <a:t>DL – Dense Layer</a:t>
            </a:r>
          </a:p>
          <a:p>
            <a:pPr algn="ctr"/>
            <a:r>
              <a:rPr lang="en-US" sz="2400" dirty="0">
                <a:solidFill>
                  <a:schemeClr val="tx1"/>
                </a:solidFill>
              </a:rPr>
              <a:t>DPL-Dropout Layer</a:t>
            </a:r>
          </a:p>
        </p:txBody>
      </p:sp>
      <p:cxnSp>
        <p:nvCxnSpPr>
          <p:cNvPr id="34" name="Straight Arrow Connector 33"/>
          <p:cNvCxnSpPr>
            <a:cxnSpLocks/>
          </p:cNvCxnSpPr>
          <p:nvPr/>
        </p:nvCxnSpPr>
        <p:spPr>
          <a:xfrm flipV="1">
            <a:off x="793125" y="2830961"/>
            <a:ext cx="1460720" cy="204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p:cNvCxnSpPr>
            <a:stCxn id="10" idx="3"/>
            <a:endCxn id="80" idx="1"/>
          </p:cNvCxnSpPr>
          <p:nvPr/>
        </p:nvCxnSpPr>
        <p:spPr>
          <a:xfrm>
            <a:off x="7812457" y="2842190"/>
            <a:ext cx="4914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p:cNvCxnSpPr>
            <a:stCxn id="80" idx="3"/>
            <a:endCxn id="81" idx="1"/>
          </p:cNvCxnSpPr>
          <p:nvPr/>
        </p:nvCxnSpPr>
        <p:spPr>
          <a:xfrm>
            <a:off x="9188903" y="2842190"/>
            <a:ext cx="4225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p:cNvCxnSpPr>
            <a:stCxn id="76" idx="3"/>
            <a:endCxn id="10" idx="1"/>
          </p:cNvCxnSpPr>
          <p:nvPr/>
        </p:nvCxnSpPr>
        <p:spPr>
          <a:xfrm>
            <a:off x="6603613" y="2842190"/>
            <a:ext cx="3238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Straight Arrow Connector 72"/>
          <p:cNvCxnSpPr>
            <a:stCxn id="81" idx="3"/>
          </p:cNvCxnSpPr>
          <p:nvPr/>
        </p:nvCxnSpPr>
        <p:spPr>
          <a:xfrm>
            <a:off x="10496397" y="2842190"/>
            <a:ext cx="155105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6" name="Rectangle 75"/>
          <p:cNvSpPr/>
          <p:nvPr/>
        </p:nvSpPr>
        <p:spPr>
          <a:xfrm>
            <a:off x="5718629" y="2267003"/>
            <a:ext cx="884984" cy="1150374"/>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DPL</a:t>
            </a:r>
            <a:endParaRPr lang="en-GB" dirty="0"/>
          </a:p>
        </p:txBody>
      </p:sp>
      <p:sp>
        <p:nvSpPr>
          <p:cNvPr id="80" name="Rectangle 79"/>
          <p:cNvSpPr/>
          <p:nvPr/>
        </p:nvSpPr>
        <p:spPr>
          <a:xfrm>
            <a:off x="8303919" y="2267003"/>
            <a:ext cx="884984" cy="115037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a:t>
            </a:r>
            <a:endParaRPr lang="en-GB" dirty="0"/>
          </a:p>
        </p:txBody>
      </p:sp>
      <p:sp>
        <p:nvSpPr>
          <p:cNvPr id="81" name="Rectangle 80"/>
          <p:cNvSpPr/>
          <p:nvPr/>
        </p:nvSpPr>
        <p:spPr>
          <a:xfrm>
            <a:off x="9611413" y="2267003"/>
            <a:ext cx="884984" cy="115037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a:t>
            </a:r>
            <a:endParaRPr lang="en-GB" dirty="0"/>
          </a:p>
        </p:txBody>
      </p:sp>
      <p:sp>
        <p:nvSpPr>
          <p:cNvPr id="36" name="Rectangle 35">
            <a:extLst>
              <a:ext uri="{FF2B5EF4-FFF2-40B4-BE49-F238E27FC236}">
                <a16:creationId xmlns:a16="http://schemas.microsoft.com/office/drawing/2014/main" id="{2B2511E6-A5F0-41E3-8578-313F1C5095E7}"/>
              </a:ext>
            </a:extLst>
          </p:cNvPr>
          <p:cNvSpPr/>
          <p:nvPr/>
        </p:nvSpPr>
        <p:spPr>
          <a:xfrm>
            <a:off x="2821533" y="1761227"/>
            <a:ext cx="865560" cy="1150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CL</a:t>
            </a:r>
          </a:p>
        </p:txBody>
      </p:sp>
      <p:sp>
        <p:nvSpPr>
          <p:cNvPr id="39" name="Rectangle 38">
            <a:extLst>
              <a:ext uri="{FF2B5EF4-FFF2-40B4-BE49-F238E27FC236}">
                <a16:creationId xmlns:a16="http://schemas.microsoft.com/office/drawing/2014/main" id="{4A842DAE-143C-41A2-8E18-E469EAD34E25}"/>
              </a:ext>
            </a:extLst>
          </p:cNvPr>
          <p:cNvSpPr/>
          <p:nvPr/>
        </p:nvSpPr>
        <p:spPr>
          <a:xfrm>
            <a:off x="3687093" y="1761227"/>
            <a:ext cx="884984" cy="11503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MP</a:t>
            </a:r>
          </a:p>
        </p:txBody>
      </p:sp>
      <p:sp>
        <p:nvSpPr>
          <p:cNvPr id="23" name="Rectangle 22">
            <a:extLst>
              <a:ext uri="{FF2B5EF4-FFF2-40B4-BE49-F238E27FC236}">
                <a16:creationId xmlns:a16="http://schemas.microsoft.com/office/drawing/2014/main" id="{2B2511E6-A5F0-41E3-8578-313F1C5095E7}"/>
              </a:ext>
            </a:extLst>
          </p:cNvPr>
          <p:cNvSpPr/>
          <p:nvPr/>
        </p:nvSpPr>
        <p:spPr>
          <a:xfrm>
            <a:off x="2649891" y="1909796"/>
            <a:ext cx="865560" cy="1150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CL</a:t>
            </a:r>
          </a:p>
        </p:txBody>
      </p:sp>
      <p:sp>
        <p:nvSpPr>
          <p:cNvPr id="24" name="Rectangle 23">
            <a:extLst>
              <a:ext uri="{FF2B5EF4-FFF2-40B4-BE49-F238E27FC236}">
                <a16:creationId xmlns:a16="http://schemas.microsoft.com/office/drawing/2014/main" id="{4A842DAE-143C-41A2-8E18-E469EAD34E25}"/>
              </a:ext>
            </a:extLst>
          </p:cNvPr>
          <p:cNvSpPr/>
          <p:nvPr/>
        </p:nvSpPr>
        <p:spPr>
          <a:xfrm>
            <a:off x="3515451" y="1909796"/>
            <a:ext cx="884984" cy="11503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MP</a:t>
            </a:r>
          </a:p>
        </p:txBody>
      </p:sp>
      <p:sp>
        <p:nvSpPr>
          <p:cNvPr id="25" name="Rectangle 24">
            <a:extLst>
              <a:ext uri="{FF2B5EF4-FFF2-40B4-BE49-F238E27FC236}">
                <a16:creationId xmlns:a16="http://schemas.microsoft.com/office/drawing/2014/main" id="{2B2511E6-A5F0-41E3-8578-313F1C5095E7}"/>
              </a:ext>
            </a:extLst>
          </p:cNvPr>
          <p:cNvSpPr/>
          <p:nvPr/>
        </p:nvSpPr>
        <p:spPr>
          <a:xfrm>
            <a:off x="2445796" y="2072377"/>
            <a:ext cx="865560" cy="1150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CL</a:t>
            </a:r>
          </a:p>
        </p:txBody>
      </p:sp>
      <p:sp>
        <p:nvSpPr>
          <p:cNvPr id="26" name="Rectangle 25">
            <a:extLst>
              <a:ext uri="{FF2B5EF4-FFF2-40B4-BE49-F238E27FC236}">
                <a16:creationId xmlns:a16="http://schemas.microsoft.com/office/drawing/2014/main" id="{4A842DAE-143C-41A2-8E18-E469EAD34E25}"/>
              </a:ext>
            </a:extLst>
          </p:cNvPr>
          <p:cNvSpPr/>
          <p:nvPr/>
        </p:nvSpPr>
        <p:spPr>
          <a:xfrm>
            <a:off x="3311356" y="2072377"/>
            <a:ext cx="884984" cy="11503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MP</a:t>
            </a:r>
          </a:p>
        </p:txBody>
      </p:sp>
      <p:sp>
        <p:nvSpPr>
          <p:cNvPr id="27" name="Rectangle 26">
            <a:extLst>
              <a:ext uri="{FF2B5EF4-FFF2-40B4-BE49-F238E27FC236}">
                <a16:creationId xmlns:a16="http://schemas.microsoft.com/office/drawing/2014/main" id="{2B2511E6-A5F0-41E3-8578-313F1C5095E7}"/>
              </a:ext>
            </a:extLst>
          </p:cNvPr>
          <p:cNvSpPr/>
          <p:nvPr/>
        </p:nvSpPr>
        <p:spPr>
          <a:xfrm>
            <a:off x="2253845" y="2267003"/>
            <a:ext cx="865560" cy="1150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CL</a:t>
            </a:r>
          </a:p>
        </p:txBody>
      </p:sp>
      <p:sp>
        <p:nvSpPr>
          <p:cNvPr id="28" name="Rectangle 27">
            <a:extLst>
              <a:ext uri="{FF2B5EF4-FFF2-40B4-BE49-F238E27FC236}">
                <a16:creationId xmlns:a16="http://schemas.microsoft.com/office/drawing/2014/main" id="{4A842DAE-143C-41A2-8E18-E469EAD34E25}"/>
              </a:ext>
            </a:extLst>
          </p:cNvPr>
          <p:cNvSpPr/>
          <p:nvPr/>
        </p:nvSpPr>
        <p:spPr>
          <a:xfrm>
            <a:off x="3119405" y="2267003"/>
            <a:ext cx="884984" cy="11503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MP</a:t>
            </a:r>
          </a:p>
        </p:txBody>
      </p:sp>
    </p:spTree>
    <p:extLst>
      <p:ext uri="{BB962C8B-B14F-4D97-AF65-F5344CB8AC3E}">
        <p14:creationId xmlns:p14="http://schemas.microsoft.com/office/powerpoint/2010/main" val="1291767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Model Validation &amp;Verification</a:t>
            </a:r>
            <a:endParaRPr lang="en-GB" b="1" dirty="0"/>
          </a:p>
        </p:txBody>
      </p:sp>
      <p:sp>
        <p:nvSpPr>
          <p:cNvPr id="3" name="Content Placeholder 2"/>
          <p:cNvSpPr>
            <a:spLocks noGrp="1"/>
          </p:cNvSpPr>
          <p:nvPr>
            <p:ph idx="1"/>
          </p:nvPr>
        </p:nvSpPr>
        <p:spPr>
          <a:xfrm>
            <a:off x="759542" y="1312606"/>
            <a:ext cx="10594258" cy="4864357"/>
          </a:xfrm>
        </p:spPr>
        <p:txBody>
          <a:bodyPr>
            <a:noAutofit/>
          </a:bodyPr>
          <a:lstStyle/>
          <a:p>
            <a:endParaRPr lang="en-US" sz="2400" dirty="0"/>
          </a:p>
          <a:p>
            <a:r>
              <a:rPr lang="en-US" sz="2400" dirty="0"/>
              <a:t>Train Validation Test Split</a:t>
            </a:r>
          </a:p>
          <a:p>
            <a:endParaRPr lang="en-US" sz="2400" dirty="0"/>
          </a:p>
          <a:p>
            <a:pPr lvl="1"/>
            <a:r>
              <a:rPr lang="en-US" dirty="0"/>
              <a:t>25%  of the dataset will be used for validation </a:t>
            </a:r>
          </a:p>
          <a:p>
            <a:pPr lvl="1"/>
            <a:endParaRPr lang="en-US" dirty="0"/>
          </a:p>
          <a:p>
            <a:pPr lvl="1"/>
            <a:r>
              <a:rPr lang="en-US" dirty="0"/>
              <a:t>50% of the dataset will be used for Train </a:t>
            </a:r>
          </a:p>
          <a:p>
            <a:pPr marL="457200" lvl="1" indent="0">
              <a:buNone/>
            </a:pPr>
            <a:endParaRPr lang="en-US" dirty="0"/>
          </a:p>
          <a:p>
            <a:pPr lvl="1"/>
            <a:r>
              <a:rPr lang="en-US" dirty="0"/>
              <a:t>25% ratio of the dataset will be used for Test</a:t>
            </a:r>
          </a:p>
          <a:p>
            <a:pPr lvl="1"/>
            <a:endParaRPr lang="en-US" dirty="0"/>
          </a:p>
          <a:p>
            <a:r>
              <a:rPr lang="en-US" sz="2400" dirty="0"/>
              <a:t>K fold cross validation </a:t>
            </a:r>
          </a:p>
          <a:p>
            <a:pPr lvl="1"/>
            <a:r>
              <a:rPr lang="en-US" dirty="0"/>
              <a:t>5 cv used </a:t>
            </a:r>
          </a:p>
          <a:p>
            <a:pPr lvl="1"/>
            <a:r>
              <a:rPr lang="en-US" dirty="0"/>
              <a:t>Used to avoid Overfitting</a:t>
            </a:r>
          </a:p>
        </p:txBody>
      </p:sp>
      <p:sp>
        <p:nvSpPr>
          <p:cNvPr id="4" name="TextBox 3">
            <a:extLst>
              <a:ext uri="{FF2B5EF4-FFF2-40B4-BE49-F238E27FC236}">
                <a16:creationId xmlns:a16="http://schemas.microsoft.com/office/drawing/2014/main" id="{28B0631D-432F-4356-92AF-6299A5CB215D}"/>
              </a:ext>
            </a:extLst>
          </p:cNvPr>
          <p:cNvSpPr txBox="1"/>
          <p:nvPr/>
        </p:nvSpPr>
        <p:spPr>
          <a:xfrm>
            <a:off x="366792" y="6169709"/>
            <a:ext cx="11722607" cy="646331"/>
          </a:xfrm>
          <a:prstGeom prst="rect">
            <a:avLst/>
          </a:prstGeom>
          <a:noFill/>
        </p:spPr>
        <p:txBody>
          <a:bodyPr wrap="square">
            <a:spAutoFit/>
          </a:bodyPr>
          <a:lstStyle/>
          <a:p>
            <a:pPr marL="0" indent="0">
              <a:buNone/>
            </a:pPr>
            <a:r>
              <a:rPr lang="en-GB" sz="1800" dirty="0"/>
              <a:t>* The dataset split ratio is inspired from  </a:t>
            </a:r>
            <a:r>
              <a:rPr lang="en-US" sz="1800" dirty="0"/>
              <a:t>F. Chollet, “Chapter 5,” in Deep learning with python, Shelter Island (New York, </a:t>
            </a:r>
            <a:r>
              <a:rPr lang="en-US" sz="1800" dirty="0" err="1"/>
              <a:t>Estados</a:t>
            </a:r>
            <a:r>
              <a:rPr lang="en-US" sz="1800" dirty="0"/>
              <a:t> Unidos): Manning, 2018</a:t>
            </a:r>
            <a:endParaRPr lang="en-GB" sz="1800" dirty="0"/>
          </a:p>
        </p:txBody>
      </p:sp>
    </p:spTree>
    <p:extLst>
      <p:ext uri="{BB962C8B-B14F-4D97-AF65-F5344CB8AC3E}">
        <p14:creationId xmlns:p14="http://schemas.microsoft.com/office/powerpoint/2010/main" val="1281846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8211"/>
          </a:xfrm>
        </p:spPr>
        <p:txBody>
          <a:bodyPr/>
          <a:lstStyle/>
          <a:p>
            <a:pPr algn="ctr"/>
            <a:r>
              <a:rPr lang="en-US" b="1" dirty="0"/>
              <a:t>Train-Validation-Test Split</a:t>
            </a:r>
            <a:endParaRPr lang="en-GB" b="1" dirty="0"/>
          </a:p>
        </p:txBody>
      </p:sp>
      <p:graphicFrame>
        <p:nvGraphicFramePr>
          <p:cNvPr id="4" name="Table 3">
            <a:extLst>
              <a:ext uri="{FF2B5EF4-FFF2-40B4-BE49-F238E27FC236}">
                <a16:creationId xmlns:a16="http://schemas.microsoft.com/office/drawing/2014/main" id="{8502CDBC-71DC-4966-9E9A-F271E1B66339}"/>
              </a:ext>
            </a:extLst>
          </p:cNvPr>
          <p:cNvGraphicFramePr>
            <a:graphicFrameLocks noGrp="1"/>
          </p:cNvGraphicFramePr>
          <p:nvPr>
            <p:extLst>
              <p:ext uri="{D42A27DB-BD31-4B8C-83A1-F6EECF244321}">
                <p14:modId xmlns:p14="http://schemas.microsoft.com/office/powerpoint/2010/main" val="371146475"/>
              </p:ext>
            </p:extLst>
          </p:nvPr>
        </p:nvGraphicFramePr>
        <p:xfrm>
          <a:off x="236387" y="1690687"/>
          <a:ext cx="6226405" cy="3346260"/>
        </p:xfrm>
        <a:graphic>
          <a:graphicData uri="http://schemas.openxmlformats.org/drawingml/2006/table">
            <a:tbl>
              <a:tblPr firstRow="1" firstCol="1" lastRow="1" bandRow="1">
                <a:tableStyleId>{5C22544A-7EE6-4342-B048-85BDC9FD1C3A}</a:tableStyleId>
              </a:tblPr>
              <a:tblGrid>
                <a:gridCol w="1680739">
                  <a:extLst>
                    <a:ext uri="{9D8B030D-6E8A-4147-A177-3AD203B41FA5}">
                      <a16:colId xmlns:a16="http://schemas.microsoft.com/office/drawing/2014/main" val="1576825021"/>
                    </a:ext>
                  </a:extLst>
                </a:gridCol>
                <a:gridCol w="1549407">
                  <a:extLst>
                    <a:ext uri="{9D8B030D-6E8A-4147-A177-3AD203B41FA5}">
                      <a16:colId xmlns:a16="http://schemas.microsoft.com/office/drawing/2014/main" val="3130005714"/>
                    </a:ext>
                  </a:extLst>
                </a:gridCol>
                <a:gridCol w="1423241">
                  <a:extLst>
                    <a:ext uri="{9D8B030D-6E8A-4147-A177-3AD203B41FA5}">
                      <a16:colId xmlns:a16="http://schemas.microsoft.com/office/drawing/2014/main" val="2481456311"/>
                    </a:ext>
                  </a:extLst>
                </a:gridCol>
                <a:gridCol w="1573018">
                  <a:extLst>
                    <a:ext uri="{9D8B030D-6E8A-4147-A177-3AD203B41FA5}">
                      <a16:colId xmlns:a16="http://schemas.microsoft.com/office/drawing/2014/main" val="4068998485"/>
                    </a:ext>
                  </a:extLst>
                </a:gridCol>
              </a:tblGrid>
              <a:tr h="669252">
                <a:tc>
                  <a:txBody>
                    <a:bodyPr/>
                    <a:lstStyle/>
                    <a:p>
                      <a:pPr marL="0" marR="0" algn="ctr">
                        <a:lnSpc>
                          <a:spcPct val="150000"/>
                        </a:lnSpc>
                        <a:spcBef>
                          <a:spcPts val="0"/>
                        </a:spcBef>
                        <a:spcAft>
                          <a:spcPts val="0"/>
                        </a:spcAft>
                      </a:pPr>
                      <a:r>
                        <a:rPr lang="en-GB" sz="2000" dirty="0">
                          <a:effectLst/>
                        </a:rPr>
                        <a:t>Gemstone</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rPr>
                        <a:t>Fake</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a:effectLst/>
                        </a:rPr>
                        <a:t>Real</a:t>
                      </a:r>
                      <a:endParaRPr lang="en-US" sz="2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rPr>
                        <a:t>Total</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443815685"/>
                  </a:ext>
                </a:extLst>
              </a:tr>
              <a:tr h="669252">
                <a:tc>
                  <a:txBody>
                    <a:bodyPr/>
                    <a:lstStyle/>
                    <a:p>
                      <a:pPr marL="0" marR="0" algn="ctr">
                        <a:lnSpc>
                          <a:spcPct val="150000"/>
                        </a:lnSpc>
                        <a:spcBef>
                          <a:spcPts val="0"/>
                        </a:spcBef>
                        <a:spcAft>
                          <a:spcPts val="0"/>
                        </a:spcAft>
                      </a:pPr>
                      <a:r>
                        <a:rPr lang="en-GB" sz="2000">
                          <a:effectLst/>
                        </a:rPr>
                        <a:t>Emerald</a:t>
                      </a:r>
                      <a:endParaRPr lang="en-US" sz="2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latin typeface="Times New Roman" panose="02020603050405020304" pitchFamily="18" charset="0"/>
                          <a:ea typeface="SimSun" panose="02010600030101010101" pitchFamily="2" charset="-122"/>
                        </a:rPr>
                        <a:t>500</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latin typeface="Times New Roman" panose="02020603050405020304" pitchFamily="18" charset="0"/>
                          <a:ea typeface="SimSun" panose="02010600030101010101" pitchFamily="2" charset="-122"/>
                        </a:rPr>
                        <a:t>500</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rPr>
                        <a:t>1000</a:t>
                      </a:r>
                    </a:p>
                  </a:txBody>
                  <a:tcPr marL="68580" marR="68580" marT="0" marB="0"/>
                </a:tc>
                <a:extLst>
                  <a:ext uri="{0D108BD9-81ED-4DB2-BD59-A6C34878D82A}">
                    <a16:rowId xmlns:a16="http://schemas.microsoft.com/office/drawing/2014/main" val="777474581"/>
                  </a:ext>
                </a:extLst>
              </a:tr>
              <a:tr h="669252">
                <a:tc>
                  <a:txBody>
                    <a:bodyPr/>
                    <a:lstStyle/>
                    <a:p>
                      <a:pPr marL="0" marR="0" algn="ctr">
                        <a:lnSpc>
                          <a:spcPct val="150000"/>
                        </a:lnSpc>
                        <a:spcBef>
                          <a:spcPts val="0"/>
                        </a:spcBef>
                        <a:spcAft>
                          <a:spcPts val="0"/>
                        </a:spcAft>
                      </a:pPr>
                      <a:r>
                        <a:rPr lang="en-GB" sz="2000" dirty="0">
                          <a:effectLst/>
                        </a:rPr>
                        <a:t>  Turquoise </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latin typeface="Times New Roman" panose="02020603050405020304" pitchFamily="18" charset="0"/>
                          <a:ea typeface="SimSun" panose="02010600030101010101" pitchFamily="2" charset="-122"/>
                        </a:rPr>
                        <a:t>500</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latin typeface="Times New Roman" panose="02020603050405020304" pitchFamily="18" charset="0"/>
                          <a:ea typeface="SimSun" panose="02010600030101010101" pitchFamily="2" charset="-122"/>
                        </a:rPr>
                        <a:t>500</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latin typeface="Times New Roman" panose="02020603050405020304" pitchFamily="18" charset="0"/>
                          <a:ea typeface="SimSun" panose="02010600030101010101" pitchFamily="2" charset="-122"/>
                        </a:rPr>
                        <a:t>1000</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69700378"/>
                  </a:ext>
                </a:extLst>
              </a:tr>
              <a:tr h="669252">
                <a:tc>
                  <a:txBody>
                    <a:bodyPr/>
                    <a:lstStyle/>
                    <a:p>
                      <a:pPr marL="0" marR="0" algn="ctr">
                        <a:lnSpc>
                          <a:spcPct val="150000"/>
                        </a:lnSpc>
                        <a:spcBef>
                          <a:spcPts val="0"/>
                        </a:spcBef>
                        <a:spcAft>
                          <a:spcPts val="0"/>
                        </a:spcAft>
                      </a:pPr>
                      <a:r>
                        <a:rPr lang="en-GB" sz="2000">
                          <a:effectLst/>
                        </a:rPr>
                        <a:t>Ruby</a:t>
                      </a:r>
                      <a:endParaRPr lang="en-US" sz="2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latin typeface="Times New Roman" panose="02020603050405020304" pitchFamily="18" charset="0"/>
                          <a:ea typeface="SimSun" panose="02010600030101010101" pitchFamily="2" charset="-122"/>
                        </a:rPr>
                        <a:t>500</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latin typeface="Times New Roman" panose="02020603050405020304" pitchFamily="18" charset="0"/>
                          <a:ea typeface="SimSun" panose="02010600030101010101" pitchFamily="2" charset="-122"/>
                        </a:rPr>
                        <a:t>500</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rPr>
                        <a:t>1000</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515506082"/>
                  </a:ext>
                </a:extLst>
              </a:tr>
              <a:tr h="669252">
                <a:tc>
                  <a:txBody>
                    <a:bodyPr/>
                    <a:lstStyle/>
                    <a:p>
                      <a:pPr marL="0" marR="0" algn="ctr">
                        <a:lnSpc>
                          <a:spcPct val="150000"/>
                        </a:lnSpc>
                        <a:spcBef>
                          <a:spcPts val="0"/>
                        </a:spcBef>
                        <a:spcAft>
                          <a:spcPts val="0"/>
                        </a:spcAft>
                      </a:pPr>
                      <a:r>
                        <a:rPr lang="en-GB" sz="2000" dirty="0">
                          <a:effectLst/>
                        </a:rPr>
                        <a:t>Total</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latin typeface="Times New Roman" panose="02020603050405020304" pitchFamily="18" charset="0"/>
                          <a:ea typeface="SimSun" panose="02010600030101010101" pitchFamily="2" charset="-122"/>
                        </a:rPr>
                        <a:t>1500</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latin typeface="Times New Roman" panose="02020603050405020304" pitchFamily="18" charset="0"/>
                          <a:ea typeface="SimSun" panose="02010600030101010101" pitchFamily="2" charset="-122"/>
                        </a:rPr>
                        <a:t>1500</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rPr>
                        <a:t>3000</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64739146"/>
                  </a:ext>
                </a:extLst>
              </a:tr>
            </a:tbl>
          </a:graphicData>
        </a:graphic>
      </p:graphicFrame>
      <p:graphicFrame>
        <p:nvGraphicFramePr>
          <p:cNvPr id="5" name="Table 4">
            <a:extLst>
              <a:ext uri="{FF2B5EF4-FFF2-40B4-BE49-F238E27FC236}">
                <a16:creationId xmlns:a16="http://schemas.microsoft.com/office/drawing/2014/main" id="{42E5C214-3D92-4CA6-BF63-E48399B11ECF}"/>
              </a:ext>
            </a:extLst>
          </p:cNvPr>
          <p:cNvGraphicFramePr>
            <a:graphicFrameLocks noGrp="1"/>
          </p:cNvGraphicFramePr>
          <p:nvPr>
            <p:extLst>
              <p:ext uri="{D42A27DB-BD31-4B8C-83A1-F6EECF244321}">
                <p14:modId xmlns:p14="http://schemas.microsoft.com/office/powerpoint/2010/main" val="3217283176"/>
              </p:ext>
            </p:extLst>
          </p:nvPr>
        </p:nvGraphicFramePr>
        <p:xfrm>
          <a:off x="6708144" y="1668999"/>
          <a:ext cx="5381255" cy="3325900"/>
        </p:xfrm>
        <a:graphic>
          <a:graphicData uri="http://schemas.openxmlformats.org/drawingml/2006/table">
            <a:tbl>
              <a:tblPr firstRow="1" firstCol="1" lastRow="1" bandRow="1">
                <a:tableStyleId>{5C22544A-7EE6-4342-B048-85BDC9FD1C3A}</a:tableStyleId>
              </a:tblPr>
              <a:tblGrid>
                <a:gridCol w="1620076">
                  <a:extLst>
                    <a:ext uri="{9D8B030D-6E8A-4147-A177-3AD203B41FA5}">
                      <a16:colId xmlns:a16="http://schemas.microsoft.com/office/drawing/2014/main" val="1576825021"/>
                    </a:ext>
                  </a:extLst>
                </a:gridCol>
                <a:gridCol w="1282012">
                  <a:extLst>
                    <a:ext uri="{9D8B030D-6E8A-4147-A177-3AD203B41FA5}">
                      <a16:colId xmlns:a16="http://schemas.microsoft.com/office/drawing/2014/main" val="3130005714"/>
                    </a:ext>
                  </a:extLst>
                </a:gridCol>
                <a:gridCol w="1177619">
                  <a:extLst>
                    <a:ext uri="{9D8B030D-6E8A-4147-A177-3AD203B41FA5}">
                      <a16:colId xmlns:a16="http://schemas.microsoft.com/office/drawing/2014/main" val="2481456311"/>
                    </a:ext>
                  </a:extLst>
                </a:gridCol>
                <a:gridCol w="1301548">
                  <a:extLst>
                    <a:ext uri="{9D8B030D-6E8A-4147-A177-3AD203B41FA5}">
                      <a16:colId xmlns:a16="http://schemas.microsoft.com/office/drawing/2014/main" val="4068998485"/>
                    </a:ext>
                  </a:extLst>
                </a:gridCol>
              </a:tblGrid>
              <a:tr h="665180">
                <a:tc>
                  <a:txBody>
                    <a:bodyPr/>
                    <a:lstStyle/>
                    <a:p>
                      <a:pPr marL="0" marR="0" algn="ctr">
                        <a:lnSpc>
                          <a:spcPct val="150000"/>
                        </a:lnSpc>
                        <a:spcBef>
                          <a:spcPts val="0"/>
                        </a:spcBef>
                        <a:spcAft>
                          <a:spcPts val="0"/>
                        </a:spcAft>
                      </a:pPr>
                      <a:r>
                        <a:rPr lang="en-GB" sz="2000" dirty="0">
                          <a:effectLst/>
                        </a:rPr>
                        <a:t>Gemstone</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rPr>
                        <a:t>Fake</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a:effectLst/>
                        </a:rPr>
                        <a:t>Real</a:t>
                      </a:r>
                      <a:endParaRPr lang="en-US" sz="2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rPr>
                        <a:t>Total</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443815685"/>
                  </a:ext>
                </a:extLst>
              </a:tr>
              <a:tr h="665180">
                <a:tc>
                  <a:txBody>
                    <a:bodyPr/>
                    <a:lstStyle/>
                    <a:p>
                      <a:pPr marL="0" marR="0" algn="ctr">
                        <a:lnSpc>
                          <a:spcPct val="150000"/>
                        </a:lnSpc>
                        <a:spcBef>
                          <a:spcPts val="0"/>
                        </a:spcBef>
                        <a:spcAft>
                          <a:spcPts val="0"/>
                        </a:spcAft>
                      </a:pPr>
                      <a:r>
                        <a:rPr lang="en-GB" sz="2000">
                          <a:effectLst/>
                        </a:rPr>
                        <a:t>Emerald</a:t>
                      </a:r>
                      <a:endParaRPr lang="en-US" sz="2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latin typeface="Times New Roman" panose="02020603050405020304" pitchFamily="18" charset="0"/>
                          <a:ea typeface="SimSun" panose="02010600030101010101" pitchFamily="2" charset="-122"/>
                        </a:rPr>
                        <a:t>250</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latin typeface="Times New Roman" panose="02020603050405020304" pitchFamily="18" charset="0"/>
                          <a:ea typeface="SimSun" panose="02010600030101010101" pitchFamily="2" charset="-122"/>
                        </a:rPr>
                        <a:t>250</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GB" sz="2000" dirty="0">
                          <a:effectLst/>
                        </a:rPr>
                        <a:t>500</a:t>
                      </a:r>
                    </a:p>
                  </a:txBody>
                  <a:tcPr marL="68580" marR="68580" marT="0" marB="0"/>
                </a:tc>
                <a:extLst>
                  <a:ext uri="{0D108BD9-81ED-4DB2-BD59-A6C34878D82A}">
                    <a16:rowId xmlns:a16="http://schemas.microsoft.com/office/drawing/2014/main" val="777474581"/>
                  </a:ext>
                </a:extLst>
              </a:tr>
              <a:tr h="665180">
                <a:tc>
                  <a:txBody>
                    <a:bodyPr/>
                    <a:lstStyle/>
                    <a:p>
                      <a:pPr marL="0" marR="0" algn="ctr">
                        <a:lnSpc>
                          <a:spcPct val="150000"/>
                        </a:lnSpc>
                        <a:spcBef>
                          <a:spcPts val="0"/>
                        </a:spcBef>
                        <a:spcAft>
                          <a:spcPts val="0"/>
                        </a:spcAft>
                      </a:pPr>
                      <a:r>
                        <a:rPr lang="en-GB" sz="2000" dirty="0">
                          <a:effectLst/>
                        </a:rPr>
                        <a:t>  Turquoise </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ea typeface="SimSun" panose="02010600030101010101" pitchFamily="2" charset="-122"/>
                        </a:rPr>
                        <a:t>250</a:t>
                      </a:r>
                    </a:p>
                  </a:txBody>
                  <a:tcPr marL="68580" marR="68580" marT="0" marB="0"/>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ea typeface="SimSun" panose="02010600030101010101" pitchFamily="2" charset="-122"/>
                        </a:rPr>
                        <a:t>250</a:t>
                      </a:r>
                    </a:p>
                  </a:txBody>
                  <a:tcPr marL="68580" marR="68580" marT="0" marB="0"/>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ea typeface="SimSun" panose="02010600030101010101" pitchFamily="2" charset="-122"/>
                        </a:rPr>
                        <a:t>500</a:t>
                      </a:r>
                    </a:p>
                  </a:txBody>
                  <a:tcPr marL="68580" marR="68580" marT="0" marB="0"/>
                </a:tc>
                <a:extLst>
                  <a:ext uri="{0D108BD9-81ED-4DB2-BD59-A6C34878D82A}">
                    <a16:rowId xmlns:a16="http://schemas.microsoft.com/office/drawing/2014/main" val="2369700378"/>
                  </a:ext>
                </a:extLst>
              </a:tr>
              <a:tr h="665180">
                <a:tc>
                  <a:txBody>
                    <a:bodyPr/>
                    <a:lstStyle/>
                    <a:p>
                      <a:pPr marL="0" marR="0" algn="ctr">
                        <a:lnSpc>
                          <a:spcPct val="150000"/>
                        </a:lnSpc>
                        <a:spcBef>
                          <a:spcPts val="0"/>
                        </a:spcBef>
                        <a:spcAft>
                          <a:spcPts val="0"/>
                        </a:spcAft>
                      </a:pPr>
                      <a:r>
                        <a:rPr lang="en-GB" sz="2000" dirty="0">
                          <a:effectLst/>
                        </a:rPr>
                        <a:t>Ruby</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ea typeface="SimSun" panose="02010600030101010101" pitchFamily="2" charset="-122"/>
                        </a:rPr>
                        <a:t>250</a:t>
                      </a:r>
                    </a:p>
                  </a:txBody>
                  <a:tcPr marL="68580" marR="68580" marT="0" marB="0"/>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ea typeface="SimSun" panose="02010600030101010101" pitchFamily="2" charset="-122"/>
                        </a:rPr>
                        <a:t>250</a:t>
                      </a:r>
                    </a:p>
                  </a:txBody>
                  <a:tcPr marL="68580" marR="68580" marT="0" marB="0"/>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ea typeface="SimSun" panose="02010600030101010101" pitchFamily="2" charset="-122"/>
                        </a:rPr>
                        <a:t>1500</a:t>
                      </a:r>
                    </a:p>
                  </a:txBody>
                  <a:tcPr marL="68580" marR="68580" marT="0" marB="0"/>
                </a:tc>
                <a:extLst>
                  <a:ext uri="{0D108BD9-81ED-4DB2-BD59-A6C34878D82A}">
                    <a16:rowId xmlns:a16="http://schemas.microsoft.com/office/drawing/2014/main" val="2515506082"/>
                  </a:ext>
                </a:extLst>
              </a:tr>
              <a:tr h="665180">
                <a:tc>
                  <a:txBody>
                    <a:bodyPr/>
                    <a:lstStyle/>
                    <a:p>
                      <a:pPr marL="0" marR="0" algn="ctr">
                        <a:lnSpc>
                          <a:spcPct val="150000"/>
                        </a:lnSpc>
                        <a:spcBef>
                          <a:spcPts val="0"/>
                        </a:spcBef>
                        <a:spcAft>
                          <a:spcPts val="0"/>
                        </a:spcAft>
                      </a:pPr>
                      <a:r>
                        <a:rPr lang="en-GB" sz="2000" dirty="0">
                          <a:effectLst/>
                        </a:rPr>
                        <a:t>Total</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ea typeface="SimSun" panose="02010600030101010101" pitchFamily="2" charset="-122"/>
                        </a:rPr>
                        <a:t>750</a:t>
                      </a:r>
                    </a:p>
                  </a:txBody>
                  <a:tcPr marL="68580" marR="68580" marT="0" marB="0"/>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ea typeface="SimSun" panose="02010600030101010101" pitchFamily="2" charset="-122"/>
                        </a:rPr>
                        <a:t>750</a:t>
                      </a:r>
                    </a:p>
                  </a:txBody>
                  <a:tcPr marL="68580" marR="68580" marT="0" marB="0"/>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ea typeface="SimSun" panose="02010600030101010101" pitchFamily="2" charset="-122"/>
                        </a:rPr>
                        <a:t>1500</a:t>
                      </a:r>
                    </a:p>
                  </a:txBody>
                  <a:tcPr marL="68580" marR="68580" marT="0" marB="0"/>
                </a:tc>
                <a:extLst>
                  <a:ext uri="{0D108BD9-81ED-4DB2-BD59-A6C34878D82A}">
                    <a16:rowId xmlns:a16="http://schemas.microsoft.com/office/drawing/2014/main" val="364739146"/>
                  </a:ext>
                </a:extLst>
              </a:tr>
            </a:tbl>
          </a:graphicData>
        </a:graphic>
      </p:graphicFrame>
      <p:sp>
        <p:nvSpPr>
          <p:cNvPr id="6" name="Rectangle 5">
            <a:extLst>
              <a:ext uri="{FF2B5EF4-FFF2-40B4-BE49-F238E27FC236}">
                <a16:creationId xmlns:a16="http://schemas.microsoft.com/office/drawing/2014/main" id="{4AD54B92-3E7A-4534-A348-91C99F4DFF8A}"/>
              </a:ext>
            </a:extLst>
          </p:cNvPr>
          <p:cNvSpPr/>
          <p:nvPr/>
        </p:nvSpPr>
        <p:spPr>
          <a:xfrm>
            <a:off x="1254107" y="5401159"/>
            <a:ext cx="4190963" cy="4804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Training Images Distribution</a:t>
            </a:r>
          </a:p>
        </p:txBody>
      </p:sp>
      <p:sp>
        <p:nvSpPr>
          <p:cNvPr id="7" name="Rectangle 6">
            <a:extLst>
              <a:ext uri="{FF2B5EF4-FFF2-40B4-BE49-F238E27FC236}">
                <a16:creationId xmlns:a16="http://schemas.microsoft.com/office/drawing/2014/main" id="{7700FDA4-7CAD-4097-B9C5-F28807FDE283}"/>
              </a:ext>
            </a:extLst>
          </p:cNvPr>
          <p:cNvSpPr/>
          <p:nvPr/>
        </p:nvSpPr>
        <p:spPr>
          <a:xfrm>
            <a:off x="7242834" y="5401159"/>
            <a:ext cx="4671411" cy="4804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Validation and Testing Images Distribution</a:t>
            </a:r>
          </a:p>
        </p:txBody>
      </p:sp>
    </p:spTree>
    <p:extLst>
      <p:ext uri="{BB962C8B-B14F-4D97-AF65-F5344CB8AC3E}">
        <p14:creationId xmlns:p14="http://schemas.microsoft.com/office/powerpoint/2010/main" val="3261894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b="1" dirty="0">
                <a:ea typeface="SimSun" panose="02010600030101010101" pitchFamily="2" charset="-122"/>
                <a:cs typeface="Times New Roman" panose="02020603050405020304" pitchFamily="18" charset="0"/>
              </a:rPr>
              <a:t>Phase 4: Application (Proof of concept)  </a:t>
            </a:r>
            <a:endParaRPr lang="en-GB" dirty="0"/>
          </a:p>
        </p:txBody>
      </p:sp>
      <p:sp>
        <p:nvSpPr>
          <p:cNvPr id="3" name="Content Placeholder 2"/>
          <p:cNvSpPr>
            <a:spLocks noGrp="1"/>
          </p:cNvSpPr>
          <p:nvPr>
            <p:ph idx="1"/>
          </p:nvPr>
        </p:nvSpPr>
        <p:spPr/>
        <p:txBody>
          <a:bodyPr>
            <a:normAutofit/>
          </a:bodyPr>
          <a:lstStyle/>
          <a:p>
            <a:r>
              <a:rPr lang="en-US" sz="2400" dirty="0"/>
              <a:t>Development Environment –Android Studio</a:t>
            </a:r>
          </a:p>
          <a:p>
            <a:r>
              <a:rPr lang="en-US" sz="2400" dirty="0"/>
              <a:t>App named Gemo</a:t>
            </a:r>
          </a:p>
          <a:p>
            <a:r>
              <a:rPr lang="en-US" sz="2400" dirty="0"/>
              <a:t>Main features –Identification, Authentication</a:t>
            </a:r>
          </a:p>
          <a:p>
            <a:r>
              <a:rPr lang="en-US" sz="2400" dirty="0"/>
              <a:t>Workflow of Gemo</a:t>
            </a:r>
          </a:p>
          <a:p>
            <a:endParaRPr lang="en-GB" sz="2400" dirty="0"/>
          </a:p>
        </p:txBody>
      </p:sp>
      <p:sp>
        <p:nvSpPr>
          <p:cNvPr id="4" name="AutoShape 5"/>
          <p:cNvSpPr>
            <a:spLocks noChangeArrowheads="1"/>
          </p:cNvSpPr>
          <p:nvPr/>
        </p:nvSpPr>
        <p:spPr bwMode="auto">
          <a:xfrm>
            <a:off x="2507227" y="4165270"/>
            <a:ext cx="2249499" cy="755650"/>
          </a:xfrm>
          <a:prstGeom prst="roundRect">
            <a:avLst>
              <a:gd name="adj" fmla="val 16667"/>
            </a:avLst>
          </a:prstGeom>
          <a:solidFill>
            <a:srgbClr val="FFFFFF"/>
          </a:solidFill>
          <a:ln w="317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accent5"/>
                </a:solidFill>
                <a:effectLst/>
                <a:latin typeface="Times New Roman" panose="02020603050405020304" pitchFamily="18" charset="0"/>
                <a:ea typeface="SimSun" panose="02010600030101010101" pitchFamily="2" charset="-122"/>
                <a:cs typeface="Times New Roman" panose="02020603050405020304" pitchFamily="18" charset="0"/>
              </a:rPr>
              <a:t>Select Image or Capture Image</a:t>
            </a:r>
            <a:endParaRPr kumimoji="0" lang="en-US" altLang="zh-CN" sz="1600" b="0" i="0" u="none" strike="noStrike" cap="none" normalizeH="0" baseline="0" dirty="0">
              <a:ln>
                <a:noFill/>
              </a:ln>
              <a:solidFill>
                <a:schemeClr val="accent5"/>
              </a:solidFill>
              <a:effectLst/>
              <a:latin typeface="Arial" panose="020B0604020202020204" pitchFamily="34" charset="0"/>
            </a:endParaRPr>
          </a:p>
        </p:txBody>
      </p:sp>
      <p:sp>
        <p:nvSpPr>
          <p:cNvPr id="5" name="AutoShape 3"/>
          <p:cNvSpPr>
            <a:spLocks noChangeArrowheads="1"/>
          </p:cNvSpPr>
          <p:nvPr/>
        </p:nvSpPr>
        <p:spPr bwMode="auto">
          <a:xfrm>
            <a:off x="5208712" y="4920920"/>
            <a:ext cx="1890504" cy="677951"/>
          </a:xfrm>
          <a:prstGeom prst="roundRect">
            <a:avLst>
              <a:gd name="adj" fmla="val 16667"/>
            </a:avLst>
          </a:prstGeom>
          <a:solidFill>
            <a:srgbClr val="FFFFFF"/>
          </a:solidFill>
          <a:ln w="317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en-US" altLang="zh-CN" sz="1600" b="0" i="0" u="none" strike="noStrike" cap="none" normalizeH="0" baseline="0" dirty="0">
                <a:ln>
                  <a:noFill/>
                </a:ln>
                <a:solidFill>
                  <a:srgbClr val="548DD4"/>
                </a:solidFill>
                <a:effectLst/>
                <a:latin typeface="Times New Roman" panose="02020603050405020304" pitchFamily="18" charset="0"/>
                <a:ea typeface="SimSun" panose="02010600030101010101" pitchFamily="2" charset="-122"/>
                <a:cs typeface="Times New Roman" panose="02020603050405020304" pitchFamily="18" charset="0"/>
              </a:rPr>
              <a:t>Gemstone identifier </a:t>
            </a:r>
            <a:endParaRPr kumimoji="0" lang="en-US" altLang="zh-CN" sz="1600" b="0" i="0" u="none" strike="noStrike" cap="none" normalizeH="0" baseline="0" dirty="0">
              <a:ln>
                <a:noFill/>
              </a:ln>
              <a:solidFill>
                <a:schemeClr val="tx1"/>
              </a:solidFill>
              <a:effectLst/>
              <a:latin typeface="Arial" panose="020B0604020202020204" pitchFamily="34" charset="0"/>
            </a:endParaRPr>
          </a:p>
        </p:txBody>
      </p:sp>
      <p:sp>
        <p:nvSpPr>
          <p:cNvPr id="6" name="AutoShape 2"/>
          <p:cNvSpPr>
            <a:spLocks noChangeArrowheads="1"/>
          </p:cNvSpPr>
          <p:nvPr/>
        </p:nvSpPr>
        <p:spPr bwMode="auto">
          <a:xfrm>
            <a:off x="7551202" y="5571276"/>
            <a:ext cx="1389308" cy="448597"/>
          </a:xfrm>
          <a:prstGeom prst="roundRect">
            <a:avLst>
              <a:gd name="adj" fmla="val 16667"/>
            </a:avLst>
          </a:prstGeom>
          <a:solidFill>
            <a:srgbClr val="FFFFFF"/>
          </a:solidFill>
          <a:ln w="317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548DD4"/>
                </a:solidFill>
                <a:effectLst/>
                <a:latin typeface="Times New Roman" panose="02020603050405020304" pitchFamily="18" charset="0"/>
                <a:ea typeface="SimSun" panose="02010600030101010101" pitchFamily="2" charset="-122"/>
                <a:cs typeface="Times New Roman" panose="02020603050405020304" pitchFamily="18" charset="0"/>
              </a:rPr>
              <a:t>Save Result</a:t>
            </a:r>
            <a:endParaRPr kumimoji="0" lang="en-US" altLang="zh-CN" sz="1600" b="0" i="0" u="none" strike="noStrike" cap="none" normalizeH="0" baseline="0" dirty="0">
              <a:ln>
                <a:noFill/>
              </a:ln>
              <a:solidFill>
                <a:schemeClr val="tx1"/>
              </a:solidFill>
              <a:effectLst/>
              <a:latin typeface="Arial" panose="020B0604020202020204" pitchFamily="34" charset="0"/>
            </a:endParaRPr>
          </a:p>
        </p:txBody>
      </p:sp>
      <p:sp>
        <p:nvSpPr>
          <p:cNvPr id="7" name="AutoShape 4"/>
          <p:cNvSpPr>
            <a:spLocks noChangeShapeType="1"/>
          </p:cNvSpPr>
          <p:nvPr/>
        </p:nvSpPr>
        <p:spPr bwMode="auto">
          <a:xfrm rot="16200000" flipH="1">
            <a:off x="5255241" y="4003961"/>
            <a:ext cx="416659" cy="1417260"/>
          </a:xfrm>
          <a:prstGeom prst="curvedConnector3">
            <a:avLst>
              <a:gd name="adj1" fmla="val 12347"/>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Rectangle 11"/>
          <p:cNvSpPr>
            <a:spLocks noChangeArrowheads="1"/>
          </p:cNvSpPr>
          <p:nvPr/>
        </p:nvSpPr>
        <p:spPr bwMode="auto">
          <a:xfrm>
            <a:off x="187796" y="4721225"/>
            <a:ext cx="1074690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
        <p:nvSpPr>
          <p:cNvPr id="12" name="AutoShape 4"/>
          <p:cNvSpPr>
            <a:spLocks noChangeShapeType="1"/>
          </p:cNvSpPr>
          <p:nvPr/>
        </p:nvSpPr>
        <p:spPr bwMode="auto">
          <a:xfrm rot="16200000" flipH="1">
            <a:off x="7501169" y="4820720"/>
            <a:ext cx="348603" cy="1152505"/>
          </a:xfrm>
          <a:prstGeom prst="curvedConnector3">
            <a:avLst>
              <a:gd name="adj1" fmla="val 1977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24011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Layout</a:t>
            </a:r>
            <a:endParaRPr lang="en-GB" b="1" dirty="0"/>
          </a:p>
        </p:txBody>
      </p:sp>
      <p:sp>
        <p:nvSpPr>
          <p:cNvPr id="3" name="Content Placeholder 2"/>
          <p:cNvSpPr>
            <a:spLocks noGrp="1"/>
          </p:cNvSpPr>
          <p:nvPr>
            <p:ph idx="1"/>
          </p:nvPr>
        </p:nvSpPr>
        <p:spPr/>
        <p:txBody>
          <a:bodyPr>
            <a:normAutofit fontScale="85000" lnSpcReduction="20000"/>
          </a:bodyPr>
          <a:lstStyle/>
          <a:p>
            <a:r>
              <a:rPr lang="en-US" dirty="0"/>
              <a:t>Significance of Gemstones</a:t>
            </a:r>
          </a:p>
          <a:p>
            <a:r>
              <a:rPr lang="en-US" dirty="0"/>
              <a:t>Literature Review</a:t>
            </a:r>
          </a:p>
          <a:p>
            <a:r>
              <a:rPr lang="en-US" dirty="0"/>
              <a:t>Research</a:t>
            </a:r>
            <a:r>
              <a:rPr lang="en-GB" dirty="0"/>
              <a:t> Gap</a:t>
            </a:r>
          </a:p>
          <a:p>
            <a:r>
              <a:rPr lang="en-US" dirty="0"/>
              <a:t>Problem Statement</a:t>
            </a:r>
          </a:p>
          <a:p>
            <a:r>
              <a:rPr lang="en-US" dirty="0"/>
              <a:t>Aims and Objectives</a:t>
            </a:r>
          </a:p>
          <a:p>
            <a:r>
              <a:rPr lang="en-US" dirty="0"/>
              <a:t>Deliverable and Beneficiaries</a:t>
            </a:r>
          </a:p>
          <a:p>
            <a:r>
              <a:rPr lang="en-US" dirty="0"/>
              <a:t>Methodology</a:t>
            </a:r>
          </a:p>
          <a:p>
            <a:r>
              <a:rPr lang="en-US" dirty="0"/>
              <a:t>Implementations and Experiments</a:t>
            </a:r>
          </a:p>
          <a:p>
            <a:r>
              <a:rPr lang="en-US" dirty="0"/>
              <a:t>Results and Discussions</a:t>
            </a:r>
          </a:p>
          <a:p>
            <a:r>
              <a:rPr lang="en-US" dirty="0"/>
              <a:t>Conclusion and Future Work</a:t>
            </a:r>
          </a:p>
          <a:p>
            <a:r>
              <a:rPr lang="en-US" dirty="0"/>
              <a:t>Achievements</a:t>
            </a:r>
          </a:p>
        </p:txBody>
      </p:sp>
    </p:spTree>
    <p:extLst>
      <p:ext uri="{BB962C8B-B14F-4D97-AF65-F5344CB8AC3E}">
        <p14:creationId xmlns:p14="http://schemas.microsoft.com/office/powerpoint/2010/main" val="2438025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47" y="0"/>
            <a:ext cx="10515600" cy="770514"/>
          </a:xfrm>
        </p:spPr>
        <p:txBody>
          <a:bodyPr>
            <a:normAutofit/>
          </a:bodyPr>
          <a:lstStyle/>
          <a:p>
            <a:pPr algn="ctr"/>
            <a:r>
              <a:rPr lang="en-US" b="1" dirty="0"/>
              <a:t>Gemo UI</a:t>
            </a:r>
            <a:endParaRPr lang="en-GB" b="1"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897" y="770513"/>
            <a:ext cx="3086100" cy="520995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497" y="770514"/>
            <a:ext cx="3086100" cy="520995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2" name="Rectangle 11"/>
          <p:cNvSpPr/>
          <p:nvPr/>
        </p:nvSpPr>
        <p:spPr>
          <a:xfrm>
            <a:off x="4649875" y="6197049"/>
            <a:ext cx="2861187" cy="346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Register Screen</a:t>
            </a:r>
            <a:endParaRPr lang="en-GB" dirty="0">
              <a:solidFill>
                <a:schemeClr val="tx1"/>
              </a:solidFill>
            </a:endParaRPr>
          </a:p>
        </p:txBody>
      </p:sp>
      <p:sp>
        <p:nvSpPr>
          <p:cNvPr id="13" name="Rectangle 12"/>
          <p:cNvSpPr/>
          <p:nvPr/>
        </p:nvSpPr>
        <p:spPr>
          <a:xfrm>
            <a:off x="991353" y="6197049"/>
            <a:ext cx="2861187" cy="346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Splash Screen</a:t>
            </a:r>
            <a:endParaRPr lang="en-GB" dirty="0">
              <a:solidFill>
                <a:schemeClr val="tx1"/>
              </a:solidFil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1247" y="770512"/>
            <a:ext cx="3086100" cy="520995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5" name="Rectangle 14"/>
          <p:cNvSpPr/>
          <p:nvPr/>
        </p:nvSpPr>
        <p:spPr>
          <a:xfrm>
            <a:off x="8363703" y="6197048"/>
            <a:ext cx="2861187" cy="346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a:t>
            </a:r>
            <a:endParaRPr lang="en-GB" dirty="0">
              <a:solidFill>
                <a:schemeClr val="tx1"/>
              </a:solidFill>
            </a:endParaRPr>
          </a:p>
        </p:txBody>
      </p:sp>
    </p:spTree>
    <p:extLst>
      <p:ext uri="{BB962C8B-B14F-4D97-AF65-F5344CB8AC3E}">
        <p14:creationId xmlns:p14="http://schemas.microsoft.com/office/powerpoint/2010/main" val="2414597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436" y="0"/>
            <a:ext cx="10515600" cy="796276"/>
          </a:xfrm>
        </p:spPr>
        <p:txBody>
          <a:bodyPr/>
          <a:lstStyle/>
          <a:p>
            <a:pPr algn="ctr"/>
            <a:r>
              <a:rPr lang="en-US" b="1" dirty="0" err="1"/>
              <a:t>Gemo</a:t>
            </a:r>
            <a:r>
              <a:rPr lang="en-US" b="1" dirty="0"/>
              <a:t> UI(Contd.)</a:t>
            </a:r>
            <a:endParaRPr lang="en-GB" b="1"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2950" y="795599"/>
            <a:ext cx="3086100" cy="542016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3947" y="795599"/>
            <a:ext cx="3086100" cy="542016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1" name="Rectangle 10"/>
          <p:cNvSpPr/>
          <p:nvPr/>
        </p:nvSpPr>
        <p:spPr>
          <a:xfrm>
            <a:off x="8606403" y="6329081"/>
            <a:ext cx="2861187" cy="4364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Identify Screen</a:t>
            </a:r>
            <a:endParaRPr lang="en-GB" dirty="0">
              <a:solidFill>
                <a:schemeClr val="tx1"/>
              </a:solidFill>
            </a:endParaRPr>
          </a:p>
        </p:txBody>
      </p:sp>
      <p:sp>
        <p:nvSpPr>
          <p:cNvPr id="12" name="Rectangle 11"/>
          <p:cNvSpPr/>
          <p:nvPr/>
        </p:nvSpPr>
        <p:spPr>
          <a:xfrm>
            <a:off x="4777863" y="6329081"/>
            <a:ext cx="2861187" cy="4364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Dashboard</a:t>
            </a:r>
            <a:endParaRPr lang="en-GB" dirty="0">
              <a:solidFill>
                <a:schemeClr val="tx1"/>
              </a:solidFill>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173" y="796276"/>
            <a:ext cx="3086100" cy="542016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4" name="Rectangle 13"/>
          <p:cNvSpPr/>
          <p:nvPr/>
        </p:nvSpPr>
        <p:spPr>
          <a:xfrm>
            <a:off x="1095628" y="6329081"/>
            <a:ext cx="2861190" cy="39741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Forget Password Screen</a:t>
            </a:r>
            <a:endParaRPr lang="en-GB" dirty="0">
              <a:solidFill>
                <a:schemeClr val="tx1"/>
              </a:solidFill>
            </a:endParaRPr>
          </a:p>
        </p:txBody>
      </p:sp>
    </p:spTree>
    <p:extLst>
      <p:ext uri="{BB962C8B-B14F-4D97-AF65-F5344CB8AC3E}">
        <p14:creationId xmlns:p14="http://schemas.microsoft.com/office/powerpoint/2010/main" val="2634466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b="1" dirty="0" err="1"/>
              <a:t>Gemo</a:t>
            </a:r>
            <a:r>
              <a:rPr lang="en-US" b="1" dirty="0"/>
              <a:t> UI(Contd.)</a:t>
            </a:r>
            <a:endParaRPr lang="en-GB" b="1"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25563"/>
            <a:ext cx="3086100" cy="4769106"/>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2" name="Rectangle 11"/>
          <p:cNvSpPr/>
          <p:nvPr/>
        </p:nvSpPr>
        <p:spPr>
          <a:xfrm>
            <a:off x="950656" y="6229299"/>
            <a:ext cx="2861187" cy="346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Select Image</a:t>
            </a:r>
            <a:endParaRPr lang="en-GB" dirty="0">
              <a:solidFill>
                <a:schemeClr val="tx1"/>
              </a:solidFill>
            </a:endParaRPr>
          </a:p>
        </p:txBody>
      </p:sp>
      <p:sp>
        <p:nvSpPr>
          <p:cNvPr id="13" name="Rectangle 12"/>
          <p:cNvSpPr/>
          <p:nvPr/>
        </p:nvSpPr>
        <p:spPr>
          <a:xfrm>
            <a:off x="8605068" y="6225608"/>
            <a:ext cx="2861187" cy="346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Report Page</a:t>
            </a:r>
            <a:endParaRPr lang="en-GB" dirty="0">
              <a:solidFill>
                <a:schemeClr val="tx1"/>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949" y="1325563"/>
            <a:ext cx="3086100" cy="459212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5" name="Rectangle 14"/>
          <p:cNvSpPr/>
          <p:nvPr/>
        </p:nvSpPr>
        <p:spPr>
          <a:xfrm>
            <a:off x="4665405" y="6225609"/>
            <a:ext cx="2861187" cy="346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Result Screen</a:t>
            </a:r>
            <a:endParaRPr lang="en-GB"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0155" y="1325563"/>
            <a:ext cx="3086100" cy="459212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3443634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Result and  Discussion </a:t>
            </a:r>
          </a:p>
        </p:txBody>
      </p:sp>
      <p:sp>
        <p:nvSpPr>
          <p:cNvPr id="3" name="Content Placeholder 2"/>
          <p:cNvSpPr>
            <a:spLocks noGrp="1"/>
          </p:cNvSpPr>
          <p:nvPr>
            <p:ph idx="1"/>
          </p:nvPr>
        </p:nvSpPr>
        <p:spPr>
          <a:xfrm>
            <a:off x="838200" y="1538755"/>
            <a:ext cx="10515600" cy="4351338"/>
          </a:xfrm>
        </p:spPr>
        <p:txBody>
          <a:bodyPr>
            <a:noAutofit/>
          </a:bodyPr>
          <a:lstStyle/>
          <a:p>
            <a:r>
              <a:rPr lang="en-US" sz="2400" dirty="0"/>
              <a:t>Environmental setup </a:t>
            </a:r>
          </a:p>
          <a:p>
            <a:endParaRPr lang="en-US" sz="2400" dirty="0"/>
          </a:p>
          <a:p>
            <a:pPr lvl="1"/>
            <a:r>
              <a:rPr lang="en-US" dirty="0"/>
              <a:t>Processor: I5</a:t>
            </a:r>
          </a:p>
          <a:p>
            <a:pPr marL="457200" lvl="1" indent="0">
              <a:buNone/>
            </a:pPr>
            <a:endParaRPr lang="en-US" dirty="0"/>
          </a:p>
          <a:p>
            <a:pPr lvl="1"/>
            <a:r>
              <a:rPr lang="en-US" dirty="0"/>
              <a:t>Generation: 6</a:t>
            </a:r>
          </a:p>
          <a:p>
            <a:pPr marL="457200" lvl="1" indent="0">
              <a:buNone/>
            </a:pPr>
            <a:endParaRPr lang="en-US" dirty="0"/>
          </a:p>
          <a:p>
            <a:pPr lvl="1"/>
            <a:r>
              <a:rPr lang="en-US" dirty="0"/>
              <a:t> Ram: 16GB</a:t>
            </a:r>
          </a:p>
          <a:p>
            <a:pPr lvl="1"/>
            <a:endParaRPr lang="en-US" dirty="0"/>
          </a:p>
          <a:p>
            <a:pPr lvl="1"/>
            <a:r>
              <a:rPr lang="en-US" dirty="0"/>
              <a:t>OS: Window 10</a:t>
            </a:r>
          </a:p>
          <a:p>
            <a:pPr marL="457200" lvl="1" indent="0">
              <a:buNone/>
            </a:pPr>
            <a:r>
              <a:rPr lang="en-US" dirty="0"/>
              <a:t> </a:t>
            </a:r>
          </a:p>
          <a:p>
            <a:pPr lvl="1"/>
            <a:r>
              <a:rPr lang="en-US" dirty="0"/>
              <a:t>SSD: 256gb</a:t>
            </a:r>
          </a:p>
          <a:p>
            <a:pPr lvl="1">
              <a:tabLst>
                <a:tab pos="1258888" algn="l"/>
              </a:tabLst>
            </a:pPr>
            <a:endParaRPr lang="en-US" dirty="0"/>
          </a:p>
          <a:p>
            <a:pPr lvl="1"/>
            <a:r>
              <a:rPr lang="en-US" dirty="0"/>
              <a:t>IDE: Jupiter notebook, Google </a:t>
            </a:r>
            <a:r>
              <a:rPr lang="en-US" dirty="0" err="1"/>
              <a:t>colab</a:t>
            </a:r>
            <a:r>
              <a:rPr lang="en-US" dirty="0"/>
              <a:t> pro</a:t>
            </a:r>
          </a:p>
        </p:txBody>
      </p:sp>
      <p:pic>
        <p:nvPicPr>
          <p:cNvPr id="6" name="Picture 5" descr="A picture containing accessory, bag&#10;&#10;Description automatically generated">
            <a:extLst>
              <a:ext uri="{FF2B5EF4-FFF2-40B4-BE49-F238E27FC236}">
                <a16:creationId xmlns:a16="http://schemas.microsoft.com/office/drawing/2014/main" id="{170779B2-1B79-4811-965F-EBBF84C57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4275" y="2478900"/>
            <a:ext cx="2857500" cy="1600200"/>
          </a:xfrm>
          <a:prstGeom prst="rect">
            <a:avLst/>
          </a:prstGeom>
        </p:spPr>
      </p:pic>
      <p:pic>
        <p:nvPicPr>
          <p:cNvPr id="8" name="Picture 7" descr="Logo&#10;&#10;Description automatically generated">
            <a:extLst>
              <a:ext uri="{FF2B5EF4-FFF2-40B4-BE49-F238E27FC236}">
                <a16:creationId xmlns:a16="http://schemas.microsoft.com/office/drawing/2014/main" id="{649F9C2C-1591-4A53-AC68-5438811D1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50" y="2157412"/>
            <a:ext cx="4781550" cy="2543175"/>
          </a:xfrm>
          <a:prstGeom prst="rect">
            <a:avLst/>
          </a:prstGeom>
        </p:spPr>
      </p:pic>
      <p:pic>
        <p:nvPicPr>
          <p:cNvPr id="12" name="Picture 11" descr="Icon&#10;&#10;Description automatically generated">
            <a:extLst>
              <a:ext uri="{FF2B5EF4-FFF2-40B4-BE49-F238E27FC236}">
                <a16:creationId xmlns:a16="http://schemas.microsoft.com/office/drawing/2014/main" id="{161F4823-61E6-443B-859E-B00BFE6D7B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71144" y="4401282"/>
            <a:ext cx="1835925" cy="1835925"/>
          </a:xfrm>
          <a:prstGeom prst="rect">
            <a:avLst/>
          </a:prstGeom>
        </p:spPr>
      </p:pic>
    </p:spTree>
    <p:extLst>
      <p:ext uri="{BB962C8B-B14F-4D97-AF65-F5344CB8AC3E}">
        <p14:creationId xmlns:p14="http://schemas.microsoft.com/office/powerpoint/2010/main" val="308385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8396E-2257-42DC-9166-38B899E0DFF2}"/>
              </a:ext>
            </a:extLst>
          </p:cNvPr>
          <p:cNvSpPr>
            <a:spLocks noGrp="1"/>
          </p:cNvSpPr>
          <p:nvPr>
            <p:ph type="title"/>
          </p:nvPr>
        </p:nvSpPr>
        <p:spPr/>
        <p:txBody>
          <a:bodyPr/>
          <a:lstStyle/>
          <a:p>
            <a:pPr algn="ctr"/>
            <a:r>
              <a:rPr lang="en-US" b="1" dirty="0"/>
              <a:t>Hyper Parameters Tuning</a:t>
            </a:r>
          </a:p>
        </p:txBody>
      </p:sp>
      <p:sp>
        <p:nvSpPr>
          <p:cNvPr id="3" name="Content Placeholder 2">
            <a:extLst>
              <a:ext uri="{FF2B5EF4-FFF2-40B4-BE49-F238E27FC236}">
                <a16:creationId xmlns:a16="http://schemas.microsoft.com/office/drawing/2014/main" id="{6FDFA657-288C-4BD5-B496-292D9961715A}"/>
              </a:ext>
            </a:extLst>
          </p:cNvPr>
          <p:cNvSpPr>
            <a:spLocks noGrp="1"/>
          </p:cNvSpPr>
          <p:nvPr>
            <p:ph idx="1"/>
          </p:nvPr>
        </p:nvSpPr>
        <p:spPr/>
        <p:txBody>
          <a:bodyPr>
            <a:normAutofit/>
          </a:bodyPr>
          <a:lstStyle/>
          <a:p>
            <a:r>
              <a:rPr lang="en-US" sz="2400" dirty="0">
                <a:hlinkClick r:id="rId2" action="ppaction://hlinksldjump"/>
              </a:rPr>
              <a:t>Total 9 Experiments</a:t>
            </a:r>
            <a:endParaRPr lang="en-US" sz="2400" dirty="0"/>
          </a:p>
          <a:p>
            <a:pPr marL="0" indent="0">
              <a:buNone/>
            </a:pPr>
            <a:endParaRPr lang="en-US" sz="2400" dirty="0"/>
          </a:p>
          <a:p>
            <a:r>
              <a:rPr lang="en-US" sz="2400" dirty="0">
                <a:cs typeface="Calibri"/>
              </a:rPr>
              <a:t>Hyper-Parameters</a:t>
            </a:r>
          </a:p>
          <a:p>
            <a:pPr lvl="1"/>
            <a:r>
              <a:rPr lang="en-US" sz="2000" b="1" dirty="0">
                <a:cs typeface="Calibri"/>
              </a:rPr>
              <a:t>Epochs</a:t>
            </a:r>
          </a:p>
          <a:p>
            <a:pPr lvl="1"/>
            <a:r>
              <a:rPr lang="en-US" sz="2000" b="1" dirty="0">
                <a:cs typeface="Calibri"/>
              </a:rPr>
              <a:t>Batch Size</a:t>
            </a:r>
          </a:p>
          <a:p>
            <a:pPr lvl="1"/>
            <a:r>
              <a:rPr lang="en-US" sz="2000" b="1" dirty="0">
                <a:cs typeface="Calibri"/>
              </a:rPr>
              <a:t>Learning Rate</a:t>
            </a:r>
          </a:p>
          <a:p>
            <a:pPr lvl="1"/>
            <a:r>
              <a:rPr lang="en-US" sz="2000" dirty="0">
                <a:cs typeface="Calibri"/>
              </a:rPr>
              <a:t>Activation Function </a:t>
            </a:r>
          </a:p>
          <a:p>
            <a:pPr lvl="1"/>
            <a:r>
              <a:rPr lang="en-US" sz="2000" dirty="0">
                <a:cs typeface="Calibri"/>
              </a:rPr>
              <a:t>Loss Function</a:t>
            </a:r>
          </a:p>
          <a:p>
            <a:pPr lvl="1"/>
            <a:r>
              <a:rPr lang="en-US" sz="2000" dirty="0">
                <a:cs typeface="Calibri"/>
              </a:rPr>
              <a:t>Optimizer</a:t>
            </a:r>
          </a:p>
        </p:txBody>
      </p:sp>
    </p:spTree>
    <p:extLst>
      <p:ext uri="{BB962C8B-B14F-4D97-AF65-F5344CB8AC3E}">
        <p14:creationId xmlns:p14="http://schemas.microsoft.com/office/powerpoint/2010/main" val="1981516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8396E-2257-42DC-9166-38B899E0DFF2}"/>
              </a:ext>
            </a:extLst>
          </p:cNvPr>
          <p:cNvSpPr>
            <a:spLocks noGrp="1"/>
          </p:cNvSpPr>
          <p:nvPr>
            <p:ph type="title"/>
          </p:nvPr>
        </p:nvSpPr>
        <p:spPr/>
        <p:txBody>
          <a:bodyPr/>
          <a:lstStyle/>
          <a:p>
            <a:pPr algn="ctr"/>
            <a:r>
              <a:rPr lang="en-US" b="1" dirty="0"/>
              <a:t>Hyper Parameters Tuning</a:t>
            </a:r>
          </a:p>
        </p:txBody>
      </p:sp>
      <p:sp>
        <p:nvSpPr>
          <p:cNvPr id="3" name="Content Placeholder 2">
            <a:extLst>
              <a:ext uri="{FF2B5EF4-FFF2-40B4-BE49-F238E27FC236}">
                <a16:creationId xmlns:a16="http://schemas.microsoft.com/office/drawing/2014/main" id="{6FDFA657-288C-4BD5-B496-292D9961715A}"/>
              </a:ext>
            </a:extLst>
          </p:cNvPr>
          <p:cNvSpPr>
            <a:spLocks noGrp="1"/>
          </p:cNvSpPr>
          <p:nvPr>
            <p:ph idx="1"/>
          </p:nvPr>
        </p:nvSpPr>
        <p:spPr/>
        <p:txBody>
          <a:bodyPr>
            <a:normAutofit/>
          </a:bodyPr>
          <a:lstStyle/>
          <a:p>
            <a:pPr marL="0" indent="0">
              <a:buNone/>
            </a:pPr>
            <a:endParaRPr lang="en-US" sz="2400" dirty="0"/>
          </a:p>
          <a:p>
            <a:r>
              <a:rPr lang="en-US" sz="2400" dirty="0"/>
              <a:t>3 Hyper Parameters tunning </a:t>
            </a:r>
          </a:p>
          <a:p>
            <a:pPr lvl="1"/>
            <a:r>
              <a:rPr lang="en-US" dirty="0"/>
              <a:t>Epoch</a:t>
            </a:r>
          </a:p>
          <a:p>
            <a:pPr lvl="1"/>
            <a:r>
              <a:rPr lang="en-US" dirty="0"/>
              <a:t>Learning Rate </a:t>
            </a:r>
          </a:p>
          <a:p>
            <a:pPr lvl="1"/>
            <a:r>
              <a:rPr lang="en-US" dirty="0"/>
              <a:t>Batch Size</a:t>
            </a:r>
          </a:p>
          <a:p>
            <a:pPr lvl="1"/>
            <a:endParaRPr lang="en-US" dirty="0"/>
          </a:p>
          <a:p>
            <a:r>
              <a:rPr lang="en-US" sz="2400" dirty="0"/>
              <a:t>Epoch values </a:t>
            </a:r>
            <a:r>
              <a:rPr lang="en-US" sz="2400" dirty="0" err="1"/>
              <a:t>tunned</a:t>
            </a:r>
            <a:r>
              <a:rPr lang="en-US" sz="2400" dirty="0"/>
              <a:t> from 0 to 100</a:t>
            </a:r>
          </a:p>
          <a:p>
            <a:r>
              <a:rPr lang="en-US" sz="2400" dirty="0"/>
              <a:t>Learning rate values used for experiments are 0.001,0.00025,0.0001</a:t>
            </a:r>
          </a:p>
          <a:p>
            <a:r>
              <a:rPr lang="en-US" sz="2400" dirty="0"/>
              <a:t>Batch size values were 8,12,16</a:t>
            </a:r>
          </a:p>
        </p:txBody>
      </p:sp>
    </p:spTree>
    <p:extLst>
      <p:ext uri="{BB962C8B-B14F-4D97-AF65-F5344CB8AC3E}">
        <p14:creationId xmlns:p14="http://schemas.microsoft.com/office/powerpoint/2010/main" val="2891448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DBE8-748B-434C-AD12-CD29B80E7B50}"/>
              </a:ext>
            </a:extLst>
          </p:cNvPr>
          <p:cNvSpPr>
            <a:spLocks noGrp="1"/>
          </p:cNvSpPr>
          <p:nvPr>
            <p:ph type="title"/>
          </p:nvPr>
        </p:nvSpPr>
        <p:spPr/>
        <p:txBody>
          <a:bodyPr/>
          <a:lstStyle/>
          <a:p>
            <a:pPr algn="ctr"/>
            <a:r>
              <a:rPr lang="en-US" b="1" i="0" dirty="0">
                <a:solidFill>
                  <a:srgbClr val="202124"/>
                </a:solidFill>
                <a:effectLst/>
              </a:rPr>
              <a:t>Pseudocode</a:t>
            </a:r>
            <a:endParaRPr lang="en-US" b="1" dirty="0"/>
          </a:p>
        </p:txBody>
      </p:sp>
      <p:sp>
        <p:nvSpPr>
          <p:cNvPr id="3" name="Content Placeholder 2">
            <a:extLst>
              <a:ext uri="{FF2B5EF4-FFF2-40B4-BE49-F238E27FC236}">
                <a16:creationId xmlns:a16="http://schemas.microsoft.com/office/drawing/2014/main" id="{F35FDF51-DDE3-45FF-9743-F31B7B469E0F}"/>
              </a:ext>
            </a:extLst>
          </p:cNvPr>
          <p:cNvSpPr>
            <a:spLocks noGrp="1"/>
          </p:cNvSpPr>
          <p:nvPr>
            <p:ph idx="1"/>
          </p:nvPr>
        </p:nvSpPr>
        <p:spPr>
          <a:xfrm>
            <a:off x="1178859" y="2262000"/>
            <a:ext cx="10515600" cy="2333999"/>
          </a:xfrm>
        </p:spPr>
        <p:txBody>
          <a:bodyPr/>
          <a:lstStyle/>
          <a:p>
            <a:pPr marL="0" indent="0">
              <a:buNone/>
            </a:pPr>
            <a:r>
              <a:rPr lang="en-US" dirty="0">
                <a:latin typeface="Courier New" panose="02070309020205020404" pitchFamily="49" charset="0"/>
                <a:cs typeface="Courier New" panose="02070309020205020404" pitchFamily="49" charset="0"/>
              </a:rPr>
              <a:t>For I in </a:t>
            </a:r>
            <a:r>
              <a:rPr lang="en-US" dirty="0" err="1">
                <a:latin typeface="Courier New" panose="02070309020205020404" pitchFamily="49" charset="0"/>
                <a:cs typeface="Courier New" panose="02070309020205020404" pitchFamily="49" charset="0"/>
              </a:rPr>
              <a:t>learning_rate</a:t>
            </a:r>
            <a:r>
              <a:rPr lang="en-US" dirty="0">
                <a:latin typeface="Courier New" panose="02070309020205020404" pitchFamily="49" charset="0"/>
                <a:cs typeface="Courier New" panose="02070309020205020404" pitchFamily="49" charset="0"/>
              </a:rPr>
              <a:t>[0.001,0.0001,0.00025]:</a:t>
            </a:r>
          </a:p>
          <a:p>
            <a:pPr marL="0" indent="0">
              <a:buNone/>
            </a:pPr>
            <a:r>
              <a:rPr lang="en-US" dirty="0">
                <a:latin typeface="Courier New" panose="02070309020205020404" pitchFamily="49" charset="0"/>
                <a:cs typeface="Courier New" panose="02070309020205020404" pitchFamily="49" charset="0"/>
              </a:rPr>
              <a:t>	for j in </a:t>
            </a:r>
            <a:r>
              <a:rPr lang="en-US" dirty="0" err="1">
                <a:latin typeface="Courier New" panose="02070309020205020404" pitchFamily="49" charset="0"/>
                <a:cs typeface="Courier New" panose="02070309020205020404" pitchFamily="49" charset="0"/>
              </a:rPr>
              <a:t>batch_size</a:t>
            </a:r>
            <a:r>
              <a:rPr lang="en-US" dirty="0">
                <a:latin typeface="Courier New" panose="02070309020205020404" pitchFamily="49" charset="0"/>
                <a:cs typeface="Courier New" panose="02070309020205020404" pitchFamily="49" charset="0"/>
              </a:rPr>
              <a:t>[8,12,16]:</a:t>
            </a:r>
          </a:p>
          <a:p>
            <a:pPr marL="0" indent="0">
              <a:buNone/>
            </a:pPr>
            <a:r>
              <a:rPr lang="en-US" dirty="0">
                <a:latin typeface="Courier New" panose="02070309020205020404" pitchFamily="49" charset="0"/>
                <a:cs typeface="Courier New" panose="02070309020205020404" pitchFamily="49" charset="0"/>
              </a:rPr>
              <a:t>		for k in epoch[0…100]:</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Train_Model</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I,j,k</a:t>
            </a:r>
            <a:r>
              <a:rPr lang="en-US" dirty="0">
                <a:latin typeface="Courier New" panose="02070309020205020404" pitchFamily="49" charset="0"/>
                <a:cs typeface="Courier New" panose="02070309020205020404" pitchFamily="49" charset="0"/>
              </a:rPr>
              <a:t>)</a:t>
            </a:r>
          </a:p>
          <a:p>
            <a:pPr marL="0" indent="0">
              <a:buNone/>
            </a:pPr>
            <a:endParaRPr lang="en-US" dirty="0"/>
          </a:p>
        </p:txBody>
      </p:sp>
    </p:spTree>
    <p:extLst>
      <p:ext uri="{BB962C8B-B14F-4D97-AF65-F5344CB8AC3E}">
        <p14:creationId xmlns:p14="http://schemas.microsoft.com/office/powerpoint/2010/main" val="3622774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b="1" dirty="0"/>
              <a:t>Epoch vs Accuracy </a:t>
            </a:r>
          </a:p>
        </p:txBody>
      </p:sp>
      <p:graphicFrame>
        <p:nvGraphicFramePr>
          <p:cNvPr id="5" name="Content Placeholder 4">
            <a:extLst>
              <a:ext uri="{FF2B5EF4-FFF2-40B4-BE49-F238E27FC236}">
                <a16:creationId xmlns:a16="http://schemas.microsoft.com/office/drawing/2014/main" id="{FADCB38C-274B-4122-9A2E-6CF5D7B033D0}"/>
              </a:ext>
            </a:extLst>
          </p:cNvPr>
          <p:cNvGraphicFramePr>
            <a:graphicFrameLocks noGrp="1"/>
          </p:cNvGraphicFramePr>
          <p:nvPr>
            <p:ph idx="1"/>
            <p:extLst>
              <p:ext uri="{D42A27DB-BD31-4B8C-83A1-F6EECF244321}">
                <p14:modId xmlns:p14="http://schemas.microsoft.com/office/powerpoint/2010/main" val="2101843458"/>
              </p:ext>
            </p:extLst>
          </p:nvPr>
        </p:nvGraphicFramePr>
        <p:xfrm>
          <a:off x="1611942" y="992957"/>
          <a:ext cx="8834033" cy="4880102"/>
        </p:xfrm>
        <a:graphic>
          <a:graphicData uri="http://schemas.openxmlformats.org/drawingml/2006/table">
            <a:tbl>
              <a:tblPr firstRow="1" firstCol="1" bandRow="1">
                <a:tableStyleId>{B301B821-A1FF-4177-AEE7-76D212191A09}</a:tableStyleId>
              </a:tblPr>
              <a:tblGrid>
                <a:gridCol w="1141138">
                  <a:extLst>
                    <a:ext uri="{9D8B030D-6E8A-4147-A177-3AD203B41FA5}">
                      <a16:colId xmlns:a16="http://schemas.microsoft.com/office/drawing/2014/main" val="2232050549"/>
                    </a:ext>
                  </a:extLst>
                </a:gridCol>
                <a:gridCol w="2000257">
                  <a:extLst>
                    <a:ext uri="{9D8B030D-6E8A-4147-A177-3AD203B41FA5}">
                      <a16:colId xmlns:a16="http://schemas.microsoft.com/office/drawing/2014/main" val="1694592403"/>
                    </a:ext>
                  </a:extLst>
                </a:gridCol>
                <a:gridCol w="1897546">
                  <a:extLst>
                    <a:ext uri="{9D8B030D-6E8A-4147-A177-3AD203B41FA5}">
                      <a16:colId xmlns:a16="http://schemas.microsoft.com/office/drawing/2014/main" val="1596899676"/>
                    </a:ext>
                  </a:extLst>
                </a:gridCol>
                <a:gridCol w="1897546">
                  <a:extLst>
                    <a:ext uri="{9D8B030D-6E8A-4147-A177-3AD203B41FA5}">
                      <a16:colId xmlns:a16="http://schemas.microsoft.com/office/drawing/2014/main" val="3813040218"/>
                    </a:ext>
                  </a:extLst>
                </a:gridCol>
                <a:gridCol w="1897546">
                  <a:extLst>
                    <a:ext uri="{9D8B030D-6E8A-4147-A177-3AD203B41FA5}">
                      <a16:colId xmlns:a16="http://schemas.microsoft.com/office/drawing/2014/main" val="926485588"/>
                    </a:ext>
                  </a:extLst>
                </a:gridCol>
              </a:tblGrid>
              <a:tr h="783293">
                <a:tc>
                  <a:txBody>
                    <a:bodyPr/>
                    <a:lstStyle/>
                    <a:p>
                      <a:pPr marL="0" marR="0" algn="ctr">
                        <a:lnSpc>
                          <a:spcPct val="150000"/>
                        </a:lnSpc>
                        <a:spcBef>
                          <a:spcPts val="0"/>
                        </a:spcBef>
                        <a:spcAft>
                          <a:spcPts val="530"/>
                        </a:spcAft>
                      </a:pPr>
                      <a:r>
                        <a:rPr lang="en-GB" sz="2000" dirty="0" err="1">
                          <a:effectLst/>
                        </a:rPr>
                        <a:t>No.of</a:t>
                      </a:r>
                      <a:r>
                        <a:rPr lang="en-GB" sz="2000" dirty="0">
                          <a:effectLst/>
                        </a:rPr>
                        <a:t>. Epoch</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a:effectLst/>
                        </a:rPr>
                        <a:t>Accuracy</a:t>
                      </a:r>
                      <a:endParaRPr lang="en-US" sz="2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Validation Accuracy</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Batch size</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Learning rate</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251223282"/>
                  </a:ext>
                </a:extLst>
              </a:tr>
              <a:tr h="369572">
                <a:tc>
                  <a:txBody>
                    <a:bodyPr/>
                    <a:lstStyle/>
                    <a:p>
                      <a:pPr marL="0" marR="0" algn="ctr">
                        <a:lnSpc>
                          <a:spcPct val="150000"/>
                        </a:lnSpc>
                        <a:spcBef>
                          <a:spcPts val="0"/>
                        </a:spcBef>
                        <a:spcAft>
                          <a:spcPts val="530"/>
                        </a:spcAft>
                      </a:pPr>
                      <a:r>
                        <a:rPr lang="en-GB" sz="2000" b="0" dirty="0">
                          <a:effectLst/>
                        </a:rPr>
                        <a:t>10</a:t>
                      </a:r>
                      <a:endParaRPr lang="en-US" sz="2000" b="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a:effectLst/>
                        </a:rPr>
                        <a:t>99.01</a:t>
                      </a:r>
                      <a:endParaRPr lang="en-US" sz="2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98.03</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8</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0.0001</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166816293"/>
                  </a:ext>
                </a:extLst>
              </a:tr>
              <a:tr h="369572">
                <a:tc>
                  <a:txBody>
                    <a:bodyPr/>
                    <a:lstStyle/>
                    <a:p>
                      <a:pPr marL="0" marR="0" algn="ctr">
                        <a:lnSpc>
                          <a:spcPct val="150000"/>
                        </a:lnSpc>
                        <a:spcBef>
                          <a:spcPts val="0"/>
                        </a:spcBef>
                        <a:spcAft>
                          <a:spcPts val="530"/>
                        </a:spcAft>
                      </a:pPr>
                      <a:r>
                        <a:rPr lang="en-GB" sz="2000" b="0">
                          <a:effectLst/>
                        </a:rPr>
                        <a:t>20</a:t>
                      </a:r>
                      <a:endParaRPr lang="en-US" sz="2000" b="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99.08</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a:effectLst/>
                        </a:rPr>
                        <a:t>97.67</a:t>
                      </a:r>
                      <a:endParaRPr lang="en-US" sz="2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8</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0.00025</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934163413"/>
                  </a:ext>
                </a:extLst>
              </a:tr>
              <a:tr h="369572">
                <a:tc>
                  <a:txBody>
                    <a:bodyPr/>
                    <a:lstStyle/>
                    <a:p>
                      <a:pPr marL="0" marR="0" algn="ctr">
                        <a:lnSpc>
                          <a:spcPct val="150000"/>
                        </a:lnSpc>
                        <a:spcBef>
                          <a:spcPts val="0"/>
                        </a:spcBef>
                        <a:spcAft>
                          <a:spcPts val="530"/>
                        </a:spcAft>
                      </a:pPr>
                      <a:r>
                        <a:rPr lang="en-GB" sz="2000" b="0" dirty="0">
                          <a:effectLst/>
                        </a:rPr>
                        <a:t>30</a:t>
                      </a:r>
                      <a:endParaRPr lang="en-US" sz="2000" b="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99.23</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97.9</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a:effectLst/>
                        </a:rPr>
                        <a:t>8</a:t>
                      </a:r>
                      <a:endParaRPr lang="en-US" sz="2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0.00025</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4140944973"/>
                  </a:ext>
                </a:extLst>
              </a:tr>
              <a:tr h="369572">
                <a:tc>
                  <a:txBody>
                    <a:bodyPr/>
                    <a:lstStyle/>
                    <a:p>
                      <a:pPr marL="0" marR="0" algn="ctr">
                        <a:lnSpc>
                          <a:spcPct val="150000"/>
                        </a:lnSpc>
                        <a:spcBef>
                          <a:spcPts val="0"/>
                        </a:spcBef>
                        <a:spcAft>
                          <a:spcPts val="530"/>
                        </a:spcAft>
                      </a:pPr>
                      <a:r>
                        <a:rPr lang="en-GB" sz="2000" b="0" dirty="0">
                          <a:effectLst/>
                        </a:rPr>
                        <a:t>40</a:t>
                      </a:r>
                      <a:endParaRPr lang="en-US" sz="2000" b="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99.20</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98.13</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8</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0.00025</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6614406"/>
                  </a:ext>
                </a:extLst>
              </a:tr>
              <a:tr h="369572">
                <a:tc>
                  <a:txBody>
                    <a:bodyPr/>
                    <a:lstStyle/>
                    <a:p>
                      <a:pPr marL="0" marR="0" algn="ctr">
                        <a:lnSpc>
                          <a:spcPct val="150000"/>
                        </a:lnSpc>
                        <a:spcBef>
                          <a:spcPts val="0"/>
                        </a:spcBef>
                        <a:spcAft>
                          <a:spcPts val="530"/>
                        </a:spcAft>
                      </a:pPr>
                      <a:r>
                        <a:rPr lang="en-GB" sz="2000" b="0">
                          <a:effectLst/>
                        </a:rPr>
                        <a:t>50</a:t>
                      </a:r>
                      <a:endParaRPr lang="en-US" sz="2000" b="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99.13</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a:effectLst/>
                        </a:rPr>
                        <a:t>97.53</a:t>
                      </a:r>
                      <a:endParaRPr lang="en-US" sz="2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a:effectLst/>
                        </a:rPr>
                        <a:t>8</a:t>
                      </a:r>
                      <a:endParaRPr lang="en-US" sz="2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0.00025</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713557390"/>
                  </a:ext>
                </a:extLst>
              </a:tr>
              <a:tr h="369572">
                <a:tc>
                  <a:txBody>
                    <a:bodyPr/>
                    <a:lstStyle/>
                    <a:p>
                      <a:pPr marL="0" marR="0" algn="ctr">
                        <a:lnSpc>
                          <a:spcPct val="150000"/>
                        </a:lnSpc>
                        <a:spcBef>
                          <a:spcPts val="0"/>
                        </a:spcBef>
                        <a:spcAft>
                          <a:spcPts val="530"/>
                        </a:spcAft>
                      </a:pPr>
                      <a:r>
                        <a:rPr lang="en-GB" sz="2000" b="0" dirty="0">
                          <a:effectLst/>
                        </a:rPr>
                        <a:t>60</a:t>
                      </a:r>
                      <a:endParaRPr lang="en-US" sz="2000" b="0" dirty="0">
                        <a:effectLst/>
                        <a:latin typeface="Times New Roman" panose="02020603050405020304" pitchFamily="18" charset="0"/>
                        <a:ea typeface="SimSun" panose="02010600030101010101" pitchFamily="2" charset="-122"/>
                      </a:endParaRPr>
                    </a:p>
                  </a:txBody>
                  <a:tcPr marL="68580" marR="68580" marT="0" marB="0">
                    <a:noFill/>
                  </a:tcPr>
                </a:tc>
                <a:tc>
                  <a:txBody>
                    <a:bodyPr/>
                    <a:lstStyle/>
                    <a:p>
                      <a:pPr marL="0" marR="0" algn="ctr">
                        <a:lnSpc>
                          <a:spcPct val="150000"/>
                        </a:lnSpc>
                        <a:spcBef>
                          <a:spcPts val="0"/>
                        </a:spcBef>
                        <a:spcAft>
                          <a:spcPts val="530"/>
                        </a:spcAft>
                      </a:pPr>
                      <a:r>
                        <a:rPr lang="en-GB" sz="2000" dirty="0">
                          <a:effectLst/>
                        </a:rPr>
                        <a:t>99.0</a:t>
                      </a:r>
                      <a:endParaRPr lang="en-US" sz="2000" dirty="0">
                        <a:effectLst/>
                        <a:latin typeface="Times New Roman" panose="02020603050405020304" pitchFamily="18" charset="0"/>
                        <a:ea typeface="SimSun" panose="02010600030101010101" pitchFamily="2" charset="-122"/>
                      </a:endParaRPr>
                    </a:p>
                  </a:txBody>
                  <a:tcPr marL="68580" marR="68580" marT="0" marB="0">
                    <a:noFill/>
                  </a:tcPr>
                </a:tc>
                <a:tc>
                  <a:txBody>
                    <a:bodyPr/>
                    <a:lstStyle/>
                    <a:p>
                      <a:pPr marL="0" marR="0" algn="ctr">
                        <a:lnSpc>
                          <a:spcPct val="150000"/>
                        </a:lnSpc>
                        <a:spcBef>
                          <a:spcPts val="0"/>
                        </a:spcBef>
                        <a:spcAft>
                          <a:spcPts val="530"/>
                        </a:spcAft>
                      </a:pPr>
                      <a:r>
                        <a:rPr lang="en-GB" sz="2000" dirty="0">
                          <a:effectLst/>
                        </a:rPr>
                        <a:t>97.12</a:t>
                      </a:r>
                      <a:endParaRPr lang="en-US" sz="2000" dirty="0">
                        <a:effectLst/>
                        <a:latin typeface="Times New Roman" panose="02020603050405020304" pitchFamily="18" charset="0"/>
                        <a:ea typeface="SimSun" panose="02010600030101010101" pitchFamily="2" charset="-122"/>
                      </a:endParaRPr>
                    </a:p>
                  </a:txBody>
                  <a:tcPr marL="68580" marR="68580" marT="0" marB="0">
                    <a:noFill/>
                  </a:tcPr>
                </a:tc>
                <a:tc>
                  <a:txBody>
                    <a:bodyPr/>
                    <a:lstStyle/>
                    <a:p>
                      <a:pPr marL="0" marR="0" algn="ctr">
                        <a:lnSpc>
                          <a:spcPct val="150000"/>
                        </a:lnSpc>
                        <a:spcBef>
                          <a:spcPts val="0"/>
                        </a:spcBef>
                        <a:spcAft>
                          <a:spcPts val="530"/>
                        </a:spcAft>
                      </a:pPr>
                      <a:r>
                        <a:rPr lang="en-GB" sz="2000" dirty="0">
                          <a:effectLst/>
                        </a:rPr>
                        <a:t>8</a:t>
                      </a:r>
                      <a:endParaRPr lang="en-US" sz="2000" dirty="0">
                        <a:effectLst/>
                        <a:latin typeface="Times New Roman" panose="02020603050405020304" pitchFamily="18" charset="0"/>
                        <a:ea typeface="SimSun" panose="02010600030101010101" pitchFamily="2" charset="-122"/>
                      </a:endParaRPr>
                    </a:p>
                  </a:txBody>
                  <a:tcPr marL="68580" marR="68580" marT="0" marB="0">
                    <a:noFill/>
                  </a:tcPr>
                </a:tc>
                <a:tc>
                  <a:txBody>
                    <a:bodyPr/>
                    <a:lstStyle/>
                    <a:p>
                      <a:pPr marL="0" marR="0" algn="ctr">
                        <a:lnSpc>
                          <a:spcPct val="150000"/>
                        </a:lnSpc>
                        <a:spcBef>
                          <a:spcPts val="0"/>
                        </a:spcBef>
                        <a:spcAft>
                          <a:spcPts val="530"/>
                        </a:spcAft>
                      </a:pPr>
                      <a:r>
                        <a:rPr lang="en-GB" sz="2000" dirty="0">
                          <a:effectLst/>
                        </a:rPr>
                        <a:t>0.00025</a:t>
                      </a:r>
                      <a:endParaRPr lang="en-US" sz="2000" dirty="0">
                        <a:effectLst/>
                        <a:latin typeface="Times New Roman" panose="02020603050405020304" pitchFamily="18" charset="0"/>
                        <a:ea typeface="SimSun" panose="02010600030101010101" pitchFamily="2" charset="-122"/>
                      </a:endParaRPr>
                    </a:p>
                  </a:txBody>
                  <a:tcPr marL="68580" marR="68580" marT="0" marB="0">
                    <a:noFill/>
                  </a:tcPr>
                </a:tc>
                <a:extLst>
                  <a:ext uri="{0D108BD9-81ED-4DB2-BD59-A6C34878D82A}">
                    <a16:rowId xmlns:a16="http://schemas.microsoft.com/office/drawing/2014/main" val="2598753064"/>
                  </a:ext>
                </a:extLst>
              </a:tr>
              <a:tr h="369572">
                <a:tc>
                  <a:txBody>
                    <a:bodyPr/>
                    <a:lstStyle/>
                    <a:p>
                      <a:pPr marL="0" marR="0" algn="ctr">
                        <a:lnSpc>
                          <a:spcPct val="150000"/>
                        </a:lnSpc>
                        <a:spcBef>
                          <a:spcPts val="0"/>
                        </a:spcBef>
                        <a:spcAft>
                          <a:spcPts val="530"/>
                        </a:spcAft>
                      </a:pPr>
                      <a:r>
                        <a:rPr lang="en-GB" sz="2000" b="1" dirty="0">
                          <a:effectLst/>
                        </a:rPr>
                        <a:t>70</a:t>
                      </a:r>
                      <a:endParaRPr lang="en-US" sz="2000" b="1" dirty="0">
                        <a:effectLst/>
                        <a:latin typeface="Times New Roman" panose="02020603050405020304" pitchFamily="18" charset="0"/>
                        <a:ea typeface="SimSun" panose="02010600030101010101" pitchFamily="2" charset="-122"/>
                      </a:endParaRPr>
                    </a:p>
                  </a:txBody>
                  <a:tcPr marL="68580" marR="68580" marT="0" marB="0">
                    <a:solidFill>
                      <a:schemeClr val="accent6"/>
                    </a:solidFill>
                  </a:tcPr>
                </a:tc>
                <a:tc>
                  <a:txBody>
                    <a:bodyPr/>
                    <a:lstStyle/>
                    <a:p>
                      <a:pPr marL="0" marR="0" algn="ctr">
                        <a:lnSpc>
                          <a:spcPct val="150000"/>
                        </a:lnSpc>
                        <a:spcBef>
                          <a:spcPts val="0"/>
                        </a:spcBef>
                        <a:spcAft>
                          <a:spcPts val="530"/>
                        </a:spcAft>
                      </a:pPr>
                      <a:r>
                        <a:rPr lang="en-GB" sz="2000" b="1" dirty="0">
                          <a:effectLst/>
                        </a:rPr>
                        <a:t>99.17</a:t>
                      </a:r>
                      <a:endParaRPr lang="en-US" sz="2000" b="1" dirty="0">
                        <a:effectLst/>
                        <a:latin typeface="Times New Roman" panose="02020603050405020304" pitchFamily="18" charset="0"/>
                        <a:ea typeface="SimSun" panose="02010600030101010101" pitchFamily="2" charset="-122"/>
                      </a:endParaRPr>
                    </a:p>
                  </a:txBody>
                  <a:tcPr marL="68580" marR="68580" marT="0" marB="0">
                    <a:solidFill>
                      <a:schemeClr val="accent6"/>
                    </a:solidFill>
                  </a:tcPr>
                </a:tc>
                <a:tc>
                  <a:txBody>
                    <a:bodyPr/>
                    <a:lstStyle/>
                    <a:p>
                      <a:pPr marL="0" marR="0" algn="ctr">
                        <a:lnSpc>
                          <a:spcPct val="150000"/>
                        </a:lnSpc>
                        <a:spcBef>
                          <a:spcPts val="0"/>
                        </a:spcBef>
                        <a:spcAft>
                          <a:spcPts val="530"/>
                        </a:spcAft>
                      </a:pPr>
                      <a:r>
                        <a:rPr lang="en-GB" sz="2000" b="1" dirty="0">
                          <a:effectLst/>
                        </a:rPr>
                        <a:t>98.65</a:t>
                      </a:r>
                      <a:endParaRPr lang="en-US" sz="2000" b="1" dirty="0">
                        <a:effectLst/>
                        <a:latin typeface="Times New Roman" panose="02020603050405020304" pitchFamily="18" charset="0"/>
                        <a:ea typeface="SimSun" panose="02010600030101010101" pitchFamily="2" charset="-122"/>
                      </a:endParaRPr>
                    </a:p>
                  </a:txBody>
                  <a:tcPr marL="68580" marR="68580" marT="0" marB="0">
                    <a:solidFill>
                      <a:schemeClr val="accent6"/>
                    </a:solidFill>
                  </a:tcPr>
                </a:tc>
                <a:tc>
                  <a:txBody>
                    <a:bodyPr/>
                    <a:lstStyle/>
                    <a:p>
                      <a:pPr marL="0" marR="0" algn="ctr">
                        <a:lnSpc>
                          <a:spcPct val="150000"/>
                        </a:lnSpc>
                        <a:spcBef>
                          <a:spcPts val="0"/>
                        </a:spcBef>
                        <a:spcAft>
                          <a:spcPts val="530"/>
                        </a:spcAft>
                      </a:pPr>
                      <a:r>
                        <a:rPr lang="en-GB" sz="2000" b="1" dirty="0">
                          <a:effectLst/>
                        </a:rPr>
                        <a:t>8</a:t>
                      </a:r>
                      <a:endParaRPr lang="en-US" sz="2000" b="1" dirty="0">
                        <a:effectLst/>
                        <a:latin typeface="Times New Roman" panose="02020603050405020304" pitchFamily="18" charset="0"/>
                        <a:ea typeface="SimSun" panose="02010600030101010101" pitchFamily="2" charset="-122"/>
                      </a:endParaRPr>
                    </a:p>
                  </a:txBody>
                  <a:tcPr marL="68580" marR="68580" marT="0" marB="0">
                    <a:solidFill>
                      <a:schemeClr val="accent6"/>
                    </a:solidFill>
                  </a:tcPr>
                </a:tc>
                <a:tc>
                  <a:txBody>
                    <a:bodyPr/>
                    <a:lstStyle/>
                    <a:p>
                      <a:pPr marL="0" marR="0" algn="ctr">
                        <a:lnSpc>
                          <a:spcPct val="150000"/>
                        </a:lnSpc>
                        <a:spcBef>
                          <a:spcPts val="0"/>
                        </a:spcBef>
                        <a:spcAft>
                          <a:spcPts val="530"/>
                        </a:spcAft>
                      </a:pPr>
                      <a:r>
                        <a:rPr lang="en-GB" sz="2000" b="1" dirty="0">
                          <a:effectLst/>
                        </a:rPr>
                        <a:t>0.0001</a:t>
                      </a:r>
                      <a:endParaRPr lang="en-US" sz="2000" b="1" dirty="0">
                        <a:effectLst/>
                        <a:latin typeface="Times New Roman" panose="02020603050405020304" pitchFamily="18" charset="0"/>
                        <a:ea typeface="SimSun" panose="02010600030101010101" pitchFamily="2" charset="-122"/>
                      </a:endParaRPr>
                    </a:p>
                  </a:txBody>
                  <a:tcPr marL="68580" marR="68580" marT="0" marB="0">
                    <a:solidFill>
                      <a:schemeClr val="accent6"/>
                    </a:solidFill>
                  </a:tcPr>
                </a:tc>
                <a:extLst>
                  <a:ext uri="{0D108BD9-81ED-4DB2-BD59-A6C34878D82A}">
                    <a16:rowId xmlns:a16="http://schemas.microsoft.com/office/drawing/2014/main" val="3109227419"/>
                  </a:ext>
                </a:extLst>
              </a:tr>
              <a:tr h="369572">
                <a:tc>
                  <a:txBody>
                    <a:bodyPr/>
                    <a:lstStyle/>
                    <a:p>
                      <a:pPr marL="0" marR="0" algn="ctr">
                        <a:lnSpc>
                          <a:spcPct val="150000"/>
                        </a:lnSpc>
                        <a:spcBef>
                          <a:spcPts val="0"/>
                        </a:spcBef>
                        <a:spcAft>
                          <a:spcPts val="530"/>
                        </a:spcAft>
                      </a:pPr>
                      <a:r>
                        <a:rPr lang="en-GB" sz="2000" b="0">
                          <a:effectLst/>
                        </a:rPr>
                        <a:t>80</a:t>
                      </a:r>
                      <a:endParaRPr lang="en-US" sz="2000" b="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a:effectLst/>
                        </a:rPr>
                        <a:t>96.36</a:t>
                      </a:r>
                      <a:endParaRPr lang="en-US" sz="2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98.33</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8</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0.0001</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748180004"/>
                  </a:ext>
                </a:extLst>
              </a:tr>
              <a:tr h="369572">
                <a:tc>
                  <a:txBody>
                    <a:bodyPr/>
                    <a:lstStyle/>
                    <a:p>
                      <a:pPr marL="0" marR="0" algn="ctr">
                        <a:lnSpc>
                          <a:spcPct val="150000"/>
                        </a:lnSpc>
                        <a:spcBef>
                          <a:spcPts val="0"/>
                        </a:spcBef>
                        <a:spcAft>
                          <a:spcPts val="530"/>
                        </a:spcAft>
                      </a:pPr>
                      <a:r>
                        <a:rPr lang="en-GB" sz="2000" b="0" dirty="0">
                          <a:effectLst/>
                        </a:rPr>
                        <a:t>90</a:t>
                      </a:r>
                      <a:endParaRPr lang="en-US" sz="2000" b="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a:effectLst/>
                        </a:rPr>
                        <a:t>99.3</a:t>
                      </a:r>
                      <a:endParaRPr lang="en-US" sz="2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97.66</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8</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0.00025</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642080558"/>
                  </a:ext>
                </a:extLst>
              </a:tr>
              <a:tr h="369572">
                <a:tc>
                  <a:txBody>
                    <a:bodyPr/>
                    <a:lstStyle/>
                    <a:p>
                      <a:pPr marL="0" marR="0" algn="ctr">
                        <a:lnSpc>
                          <a:spcPct val="150000"/>
                        </a:lnSpc>
                        <a:spcBef>
                          <a:spcPts val="0"/>
                        </a:spcBef>
                        <a:spcAft>
                          <a:spcPts val="530"/>
                        </a:spcAft>
                      </a:pPr>
                      <a:r>
                        <a:rPr lang="en-GB" sz="2000" b="0" dirty="0">
                          <a:effectLst/>
                        </a:rPr>
                        <a:t>100</a:t>
                      </a:r>
                      <a:endParaRPr lang="en-US" sz="2000" b="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99.5</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97.86</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8</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2000" dirty="0">
                          <a:effectLst/>
                        </a:rPr>
                        <a:t>0.00025</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888551735"/>
                  </a:ext>
                </a:extLst>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9556" y="250985"/>
            <a:ext cx="1985264" cy="560545"/>
          </a:xfrm>
          <a:prstGeom prst="rect">
            <a:avLst/>
          </a:prstGeom>
        </p:spPr>
      </p:pic>
    </p:spTree>
    <p:extLst>
      <p:ext uri="{BB962C8B-B14F-4D97-AF65-F5344CB8AC3E}">
        <p14:creationId xmlns:p14="http://schemas.microsoft.com/office/powerpoint/2010/main" val="2762102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E6C6E-8653-47EE-A411-5C01FC8AA109}"/>
              </a:ext>
            </a:extLst>
          </p:cNvPr>
          <p:cNvSpPr>
            <a:spLocks noGrp="1"/>
          </p:cNvSpPr>
          <p:nvPr>
            <p:ph type="title"/>
          </p:nvPr>
        </p:nvSpPr>
        <p:spPr/>
        <p:txBody>
          <a:bodyPr/>
          <a:lstStyle/>
          <a:p>
            <a:pPr algn="ctr"/>
            <a:r>
              <a:rPr lang="en-US" b="1" dirty="0"/>
              <a:t>Epoch vs Accuracy </a:t>
            </a:r>
          </a:p>
        </p:txBody>
      </p:sp>
      <p:graphicFrame>
        <p:nvGraphicFramePr>
          <p:cNvPr id="15" name="Content Placeholder 14">
            <a:extLst>
              <a:ext uri="{FF2B5EF4-FFF2-40B4-BE49-F238E27FC236}">
                <a16:creationId xmlns:a16="http://schemas.microsoft.com/office/drawing/2014/main" id="{06E07C07-7FC7-4F9D-B867-9BBADDD67D72}"/>
              </a:ext>
            </a:extLst>
          </p:cNvPr>
          <p:cNvGraphicFramePr>
            <a:graphicFrameLocks noGrp="1"/>
          </p:cNvGraphicFramePr>
          <p:nvPr>
            <p:ph idx="1"/>
            <p:extLst>
              <p:ext uri="{D42A27DB-BD31-4B8C-83A1-F6EECF244321}">
                <p14:modId xmlns:p14="http://schemas.microsoft.com/office/powerpoint/2010/main" val="976410709"/>
              </p:ext>
            </p:extLst>
          </p:nvPr>
        </p:nvGraphicFramePr>
        <p:xfrm>
          <a:off x="838200" y="1425844"/>
          <a:ext cx="10515600" cy="4751119"/>
        </p:xfrm>
        <a:graphic>
          <a:graphicData uri="http://schemas.openxmlformats.org/drawingml/2006/chart">
            <c:chart xmlns:c="http://schemas.openxmlformats.org/drawingml/2006/chart" xmlns:r="http://schemas.openxmlformats.org/officeDocument/2006/relationships" r:id="rId2"/>
          </a:graphicData>
        </a:graphic>
      </p:graphicFrame>
      <p:sp>
        <p:nvSpPr>
          <p:cNvPr id="21" name="직사각형 20">
            <a:extLst>
              <a:ext uri="{FF2B5EF4-FFF2-40B4-BE49-F238E27FC236}">
                <a16:creationId xmlns:a16="http://schemas.microsoft.com/office/drawing/2014/main" id="{63865F3D-49BD-4317-B021-E4AE4F769244}"/>
              </a:ext>
            </a:extLst>
          </p:cNvPr>
          <p:cNvSpPr/>
          <p:nvPr/>
        </p:nvSpPr>
        <p:spPr>
          <a:xfrm>
            <a:off x="7594170" y="2385418"/>
            <a:ext cx="377072" cy="731978"/>
          </a:xfrm>
          <a:prstGeom prst="rect">
            <a:avLst/>
          </a:prstGeom>
          <a:solidFill>
            <a:srgbClr val="000000">
              <a:alpha val="5000"/>
            </a:srgbClr>
          </a:solidFill>
          <a:ln w="180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Tree>
    <p:extLst>
      <p:ext uri="{BB962C8B-B14F-4D97-AF65-F5344CB8AC3E}">
        <p14:creationId xmlns:p14="http://schemas.microsoft.com/office/powerpoint/2010/main" val="1681690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Batch Size vs Accuracy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9556" y="250985"/>
            <a:ext cx="1985264" cy="560545"/>
          </a:xfrm>
          <a:prstGeom prst="rect">
            <a:avLst/>
          </a:prstGeom>
        </p:spPr>
      </p:pic>
      <p:graphicFrame>
        <p:nvGraphicFramePr>
          <p:cNvPr id="7" name="Content Placeholder 6">
            <a:extLst>
              <a:ext uri="{FF2B5EF4-FFF2-40B4-BE49-F238E27FC236}">
                <a16:creationId xmlns:a16="http://schemas.microsoft.com/office/drawing/2014/main" id="{26329D96-B670-443B-80C6-225DA1763EF2}"/>
              </a:ext>
            </a:extLst>
          </p:cNvPr>
          <p:cNvGraphicFramePr>
            <a:graphicFrameLocks noGrp="1"/>
          </p:cNvGraphicFramePr>
          <p:nvPr>
            <p:ph idx="1"/>
            <p:extLst>
              <p:ext uri="{D42A27DB-BD31-4B8C-83A1-F6EECF244321}">
                <p14:modId xmlns:p14="http://schemas.microsoft.com/office/powerpoint/2010/main" val="25182853"/>
              </p:ext>
            </p:extLst>
          </p:nvPr>
        </p:nvGraphicFramePr>
        <p:xfrm>
          <a:off x="1038387" y="1804828"/>
          <a:ext cx="10515601" cy="3648158"/>
        </p:xfrm>
        <a:graphic>
          <a:graphicData uri="http://schemas.openxmlformats.org/drawingml/2006/table">
            <a:tbl>
              <a:tblPr firstRow="1" firstCol="1" bandRow="1">
                <a:tableStyleId>{B301B821-A1FF-4177-AEE7-76D212191A09}</a:tableStyleId>
              </a:tblPr>
              <a:tblGrid>
                <a:gridCol w="1999281">
                  <a:extLst>
                    <a:ext uri="{9D8B030D-6E8A-4147-A177-3AD203B41FA5}">
                      <a16:colId xmlns:a16="http://schemas.microsoft.com/office/drawing/2014/main" val="2843064236"/>
                    </a:ext>
                  </a:extLst>
                </a:gridCol>
                <a:gridCol w="1740082">
                  <a:extLst>
                    <a:ext uri="{9D8B030D-6E8A-4147-A177-3AD203B41FA5}">
                      <a16:colId xmlns:a16="http://schemas.microsoft.com/office/drawing/2014/main" val="3292349020"/>
                    </a:ext>
                  </a:extLst>
                </a:gridCol>
                <a:gridCol w="2847416">
                  <a:extLst>
                    <a:ext uri="{9D8B030D-6E8A-4147-A177-3AD203B41FA5}">
                      <a16:colId xmlns:a16="http://schemas.microsoft.com/office/drawing/2014/main" val="955827455"/>
                    </a:ext>
                  </a:extLst>
                </a:gridCol>
                <a:gridCol w="1670076">
                  <a:extLst>
                    <a:ext uri="{9D8B030D-6E8A-4147-A177-3AD203B41FA5}">
                      <a16:colId xmlns:a16="http://schemas.microsoft.com/office/drawing/2014/main" val="2860494395"/>
                    </a:ext>
                  </a:extLst>
                </a:gridCol>
                <a:gridCol w="2258746">
                  <a:extLst>
                    <a:ext uri="{9D8B030D-6E8A-4147-A177-3AD203B41FA5}">
                      <a16:colId xmlns:a16="http://schemas.microsoft.com/office/drawing/2014/main" val="2673039548"/>
                    </a:ext>
                  </a:extLst>
                </a:gridCol>
              </a:tblGrid>
              <a:tr h="1527308">
                <a:tc>
                  <a:txBody>
                    <a:bodyPr/>
                    <a:lstStyle/>
                    <a:p>
                      <a:pPr marL="0" marR="0" algn="ctr">
                        <a:lnSpc>
                          <a:spcPct val="150000"/>
                        </a:lnSpc>
                        <a:spcBef>
                          <a:spcPts val="0"/>
                        </a:spcBef>
                        <a:spcAft>
                          <a:spcPts val="530"/>
                        </a:spcAft>
                      </a:pPr>
                      <a:r>
                        <a:rPr lang="en-US" sz="2000" dirty="0">
                          <a:effectLst/>
                        </a:rPr>
                        <a:t>Batch Size</a:t>
                      </a:r>
                      <a:endParaRPr lang="en-US" sz="2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Accuracy</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dirty="0">
                          <a:effectLst/>
                        </a:rPr>
                        <a:t>Validation Accuracy</a:t>
                      </a:r>
                      <a:endParaRPr lang="en-US" sz="2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2000" dirty="0" err="1">
                          <a:effectLst/>
                          <a:latin typeface="Times New Roman" panose="02020603050405020304" pitchFamily="18" charset="0"/>
                          <a:ea typeface="SimSun" panose="02010600030101010101" pitchFamily="2" charset="-122"/>
                        </a:rPr>
                        <a:t>No.of</a:t>
                      </a:r>
                      <a:r>
                        <a:rPr lang="en-US" sz="2000" dirty="0">
                          <a:effectLst/>
                          <a:latin typeface="Times New Roman" panose="02020603050405020304" pitchFamily="18" charset="0"/>
                          <a:ea typeface="SimSun" panose="02010600030101010101" pitchFamily="2" charset="-122"/>
                        </a:rPr>
                        <a:t>. Epoch</a:t>
                      </a:r>
                    </a:p>
                  </a:txBody>
                  <a:tcPr marL="68580" marR="68580" marT="0" marB="0" anchor="ctr"/>
                </a:tc>
                <a:tc>
                  <a:txBody>
                    <a:bodyPr/>
                    <a:lstStyle/>
                    <a:p>
                      <a:pPr marL="0" marR="0" algn="ctr">
                        <a:lnSpc>
                          <a:spcPct val="150000"/>
                        </a:lnSpc>
                        <a:spcBef>
                          <a:spcPts val="0"/>
                        </a:spcBef>
                        <a:spcAft>
                          <a:spcPts val="530"/>
                        </a:spcAft>
                      </a:pPr>
                      <a:r>
                        <a:rPr lang="en-GB" sz="2000" dirty="0">
                          <a:effectLst/>
                        </a:rPr>
                        <a:t>Learning rate</a:t>
                      </a:r>
                      <a:endParaRPr lang="en-US" sz="20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517283001"/>
                  </a:ext>
                </a:extLst>
              </a:tr>
              <a:tr h="608051">
                <a:tc>
                  <a:txBody>
                    <a:bodyPr/>
                    <a:lstStyle/>
                    <a:p>
                      <a:pPr marL="0" marR="0" algn="ctr">
                        <a:lnSpc>
                          <a:spcPct val="150000"/>
                        </a:lnSpc>
                        <a:spcBef>
                          <a:spcPts val="0"/>
                        </a:spcBef>
                        <a:spcAft>
                          <a:spcPts val="530"/>
                        </a:spcAft>
                      </a:pPr>
                      <a:r>
                        <a:rPr lang="en-US" sz="2000" b="0" dirty="0">
                          <a:effectLst/>
                        </a:rPr>
                        <a:t>12</a:t>
                      </a:r>
                      <a:endParaRPr lang="en-US" sz="20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99.08</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dirty="0">
                          <a:effectLst/>
                        </a:rPr>
                        <a:t>97.67</a:t>
                      </a:r>
                      <a:endParaRPr lang="en-US" sz="2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dirty="0">
                          <a:effectLst/>
                          <a:latin typeface="Times New Roman" panose="02020603050405020304" pitchFamily="18" charset="0"/>
                          <a:ea typeface="SimSun" panose="02010600030101010101" pitchFamily="2" charset="-122"/>
                        </a:rPr>
                        <a:t>20</a:t>
                      </a:r>
                      <a:endParaRPr lang="en-US" sz="2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dirty="0">
                          <a:effectLst/>
                        </a:rPr>
                        <a:t>0.00025</a:t>
                      </a:r>
                      <a:endParaRPr lang="en-US" sz="20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668366234"/>
                  </a:ext>
                </a:extLst>
              </a:tr>
              <a:tr h="904748">
                <a:tc>
                  <a:txBody>
                    <a:bodyPr/>
                    <a:lstStyle/>
                    <a:p>
                      <a:pPr marL="0" marR="0" algn="ctr">
                        <a:lnSpc>
                          <a:spcPct val="150000"/>
                        </a:lnSpc>
                        <a:spcBef>
                          <a:spcPts val="0"/>
                        </a:spcBef>
                        <a:spcAft>
                          <a:spcPts val="530"/>
                        </a:spcAft>
                      </a:pPr>
                      <a:r>
                        <a:rPr lang="en-US" sz="2000" b="0" dirty="0">
                          <a:effectLst/>
                        </a:rPr>
                        <a:t>16</a:t>
                      </a:r>
                      <a:endParaRPr lang="en-US" sz="20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99.13 </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93.0</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dirty="0">
                          <a:effectLst/>
                          <a:latin typeface="Times New Roman" panose="02020603050405020304" pitchFamily="18" charset="0"/>
                          <a:ea typeface="SimSun" panose="02010600030101010101" pitchFamily="2" charset="-122"/>
                        </a:rPr>
                        <a:t>20</a:t>
                      </a:r>
                      <a:endParaRPr lang="en-US" sz="2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dirty="0">
                          <a:effectLst/>
                        </a:rPr>
                        <a:t>0.001</a:t>
                      </a:r>
                      <a:endParaRPr lang="en-US" sz="20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258661714"/>
                  </a:ext>
                </a:extLst>
              </a:tr>
              <a:tr h="608051">
                <a:tc>
                  <a:txBody>
                    <a:bodyPr/>
                    <a:lstStyle/>
                    <a:p>
                      <a:pPr marL="0" marR="0" algn="ctr">
                        <a:lnSpc>
                          <a:spcPct val="150000"/>
                        </a:lnSpc>
                        <a:spcBef>
                          <a:spcPts val="0"/>
                        </a:spcBef>
                        <a:spcAft>
                          <a:spcPts val="530"/>
                        </a:spcAft>
                      </a:pPr>
                      <a:r>
                        <a:rPr lang="en-US" sz="2000" b="1" dirty="0">
                          <a:effectLst/>
                        </a:rPr>
                        <a:t>8</a:t>
                      </a:r>
                      <a:endParaRPr lang="en-US" sz="2000" b="1" dirty="0">
                        <a:effectLst/>
                        <a:latin typeface="Times New Roman" panose="02020603050405020304" pitchFamily="18" charset="0"/>
                        <a:ea typeface="SimSun" panose="02010600030101010101" pitchFamily="2" charset="-122"/>
                      </a:endParaRPr>
                    </a:p>
                  </a:txBody>
                  <a:tcPr marL="68580" marR="68580" marT="0" marB="0" anchor="ctr">
                    <a:solidFill>
                      <a:schemeClr val="accent6">
                        <a:lumMod val="75000"/>
                      </a:schemeClr>
                    </a:solidFill>
                  </a:tcPr>
                </a:tc>
                <a:tc>
                  <a:txBody>
                    <a:bodyPr/>
                    <a:lstStyle/>
                    <a:p>
                      <a:pPr marL="0" marR="0" algn="ctr">
                        <a:lnSpc>
                          <a:spcPct val="150000"/>
                        </a:lnSpc>
                        <a:spcBef>
                          <a:spcPts val="0"/>
                        </a:spcBef>
                        <a:spcAft>
                          <a:spcPts val="530"/>
                        </a:spcAft>
                      </a:pPr>
                      <a:r>
                        <a:rPr lang="en-GB" sz="2000" b="1" dirty="0">
                          <a:effectLst/>
                        </a:rPr>
                        <a:t>99.17</a:t>
                      </a:r>
                      <a:endParaRPr lang="en-US" sz="2000" b="1" dirty="0">
                        <a:effectLst/>
                        <a:latin typeface="Times New Roman" panose="02020603050405020304" pitchFamily="18" charset="0"/>
                        <a:ea typeface="SimSun" panose="02010600030101010101" pitchFamily="2" charset="-122"/>
                      </a:endParaRPr>
                    </a:p>
                  </a:txBody>
                  <a:tcPr marL="68580" marR="68580" marT="0" marB="0" anchor="ctr">
                    <a:solidFill>
                      <a:schemeClr val="accent6">
                        <a:lumMod val="75000"/>
                      </a:schemeClr>
                    </a:solidFill>
                  </a:tcPr>
                </a:tc>
                <a:tc>
                  <a:txBody>
                    <a:bodyPr/>
                    <a:lstStyle/>
                    <a:p>
                      <a:pPr marL="0" marR="0" algn="ctr">
                        <a:lnSpc>
                          <a:spcPct val="150000"/>
                        </a:lnSpc>
                        <a:spcBef>
                          <a:spcPts val="0"/>
                        </a:spcBef>
                        <a:spcAft>
                          <a:spcPts val="530"/>
                        </a:spcAft>
                      </a:pPr>
                      <a:r>
                        <a:rPr lang="en-GB" sz="2000" b="1" dirty="0">
                          <a:effectLst/>
                        </a:rPr>
                        <a:t>98.65</a:t>
                      </a:r>
                      <a:endParaRPr lang="en-US" sz="2000" b="1" dirty="0">
                        <a:effectLst/>
                        <a:latin typeface="Times New Roman" panose="02020603050405020304" pitchFamily="18" charset="0"/>
                        <a:ea typeface="SimSun" panose="02010600030101010101" pitchFamily="2" charset="-122"/>
                      </a:endParaRPr>
                    </a:p>
                  </a:txBody>
                  <a:tcPr marL="68580" marR="68580" marT="0" marB="0" anchor="ctr">
                    <a:solidFill>
                      <a:schemeClr val="accent6">
                        <a:lumMod val="75000"/>
                      </a:schemeClr>
                    </a:solidFill>
                  </a:tcPr>
                </a:tc>
                <a:tc>
                  <a:txBody>
                    <a:bodyPr/>
                    <a:lstStyle/>
                    <a:p>
                      <a:pPr marL="0" marR="0" algn="ctr">
                        <a:lnSpc>
                          <a:spcPct val="150000"/>
                        </a:lnSpc>
                        <a:spcBef>
                          <a:spcPts val="0"/>
                        </a:spcBef>
                        <a:spcAft>
                          <a:spcPts val="530"/>
                        </a:spcAft>
                      </a:pPr>
                      <a:r>
                        <a:rPr lang="en-GB" sz="2000" b="1" dirty="0">
                          <a:effectLst/>
                          <a:latin typeface="Times New Roman" panose="02020603050405020304" pitchFamily="18" charset="0"/>
                          <a:ea typeface="SimSun" panose="02010600030101010101" pitchFamily="2" charset="-122"/>
                        </a:rPr>
                        <a:t>70</a:t>
                      </a:r>
                      <a:endParaRPr lang="en-US" sz="2000" b="1" dirty="0">
                        <a:effectLst/>
                        <a:latin typeface="Times New Roman" panose="02020603050405020304" pitchFamily="18" charset="0"/>
                        <a:ea typeface="SimSun" panose="02010600030101010101" pitchFamily="2" charset="-122"/>
                      </a:endParaRPr>
                    </a:p>
                  </a:txBody>
                  <a:tcPr marL="68580" marR="68580" marT="0" marB="0" anchor="ctr">
                    <a:solidFill>
                      <a:schemeClr val="accent6">
                        <a:lumMod val="75000"/>
                      </a:schemeClr>
                    </a:solidFill>
                  </a:tcPr>
                </a:tc>
                <a:tc>
                  <a:txBody>
                    <a:bodyPr/>
                    <a:lstStyle/>
                    <a:p>
                      <a:pPr marL="0" marR="0" algn="ctr">
                        <a:lnSpc>
                          <a:spcPct val="150000"/>
                        </a:lnSpc>
                        <a:spcBef>
                          <a:spcPts val="0"/>
                        </a:spcBef>
                        <a:spcAft>
                          <a:spcPts val="530"/>
                        </a:spcAft>
                      </a:pPr>
                      <a:r>
                        <a:rPr lang="en-GB" sz="2000" b="1" dirty="0">
                          <a:effectLst/>
                        </a:rPr>
                        <a:t>0.0001</a:t>
                      </a:r>
                      <a:endParaRPr lang="en-US" sz="2000" b="1" dirty="0">
                        <a:effectLst/>
                        <a:latin typeface="Times New Roman" panose="02020603050405020304" pitchFamily="18" charset="0"/>
                        <a:ea typeface="SimSun" panose="02010600030101010101" pitchFamily="2" charset="-122"/>
                      </a:endParaRPr>
                    </a:p>
                  </a:txBody>
                  <a:tcPr marL="68580" marR="68580" marT="0" marB="0" anchor="ctr">
                    <a:solidFill>
                      <a:schemeClr val="accent6">
                        <a:lumMod val="75000"/>
                      </a:schemeClr>
                    </a:solidFill>
                  </a:tcPr>
                </a:tc>
                <a:extLst>
                  <a:ext uri="{0D108BD9-81ED-4DB2-BD59-A6C34878D82A}">
                    <a16:rowId xmlns:a16="http://schemas.microsoft.com/office/drawing/2014/main" val="4248610020"/>
                  </a:ext>
                </a:extLst>
              </a:tr>
            </a:tbl>
          </a:graphicData>
        </a:graphic>
      </p:graphicFrame>
    </p:spTree>
    <p:extLst>
      <p:ext uri="{BB962C8B-B14F-4D97-AF65-F5344CB8AC3E}">
        <p14:creationId xmlns:p14="http://schemas.microsoft.com/office/powerpoint/2010/main" val="2501374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Significance of Gemstones</a:t>
            </a:r>
            <a:endParaRPr lang="en-GB" b="1" dirty="0"/>
          </a:p>
        </p:txBody>
      </p:sp>
      <p:sp>
        <p:nvSpPr>
          <p:cNvPr id="3" name="Content Placeholder 2"/>
          <p:cNvSpPr>
            <a:spLocks noGrp="1"/>
          </p:cNvSpPr>
          <p:nvPr>
            <p:ph idx="1"/>
          </p:nvPr>
        </p:nvSpPr>
        <p:spPr/>
        <p:txBody>
          <a:bodyPr>
            <a:normAutofit/>
          </a:bodyPr>
          <a:lstStyle/>
          <a:p>
            <a:r>
              <a:rPr lang="en-US" sz="2400" dirty="0"/>
              <a:t>Gemstones are minerals, rocks or organic matters</a:t>
            </a:r>
          </a:p>
          <a:p>
            <a:pPr marL="0" indent="0">
              <a:buNone/>
            </a:pPr>
            <a:endParaRPr lang="en-US" sz="2400" dirty="0"/>
          </a:p>
          <a:p>
            <a:r>
              <a:rPr lang="en-US" sz="2400" dirty="0"/>
              <a:t>Complex Nature</a:t>
            </a:r>
          </a:p>
          <a:p>
            <a:endParaRPr lang="en-US" sz="2400" dirty="0"/>
          </a:p>
          <a:p>
            <a:r>
              <a:rPr lang="en-US" sz="2400" dirty="0"/>
              <a:t>Scams </a:t>
            </a:r>
          </a:p>
          <a:p>
            <a:pPr lvl="1"/>
            <a:r>
              <a:rPr lang="en-US" dirty="0"/>
              <a:t>Gem scams in Goa, Turkey , Sri Lanka </a:t>
            </a:r>
          </a:p>
          <a:p>
            <a:pPr lvl="1"/>
            <a:r>
              <a:rPr lang="en-US" dirty="0"/>
              <a:t>Durban (300,000R) Scam</a:t>
            </a:r>
          </a:p>
          <a:p>
            <a:pPr lvl="1"/>
            <a:r>
              <a:rPr lang="en-US" dirty="0"/>
              <a:t>Emerald Scam in Africa </a:t>
            </a:r>
          </a:p>
          <a:p>
            <a:pPr lvl="1"/>
            <a:endParaRPr lang="en-US" dirty="0"/>
          </a:p>
          <a:p>
            <a:pPr marL="0" indent="0">
              <a:buNone/>
            </a:pPr>
            <a:endParaRPr lang="en-US" sz="2400" dirty="0"/>
          </a:p>
        </p:txBody>
      </p:sp>
      <p:pic>
        <p:nvPicPr>
          <p:cNvPr id="5" name="Picture 4">
            <a:extLst>
              <a:ext uri="{FF2B5EF4-FFF2-40B4-BE49-F238E27FC236}">
                <a16:creationId xmlns:a16="http://schemas.microsoft.com/office/drawing/2014/main" id="{4C50E1A7-84C6-4A49-93E0-0F9BE3877F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6350" y="2911242"/>
            <a:ext cx="4152579" cy="2180104"/>
          </a:xfrm>
          <a:prstGeom prst="rect">
            <a:avLst/>
          </a:prstGeom>
        </p:spPr>
      </p:pic>
    </p:spTree>
    <p:extLst>
      <p:ext uri="{BB962C8B-B14F-4D97-AF65-F5344CB8AC3E}">
        <p14:creationId xmlns:p14="http://schemas.microsoft.com/office/powerpoint/2010/main" val="3537432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E6C6E-8653-47EE-A411-5C01FC8AA109}"/>
              </a:ext>
            </a:extLst>
          </p:cNvPr>
          <p:cNvSpPr>
            <a:spLocks noGrp="1"/>
          </p:cNvSpPr>
          <p:nvPr>
            <p:ph type="title"/>
          </p:nvPr>
        </p:nvSpPr>
        <p:spPr/>
        <p:txBody>
          <a:bodyPr/>
          <a:lstStyle/>
          <a:p>
            <a:pPr algn="ctr"/>
            <a:r>
              <a:rPr lang="en-US" b="1" dirty="0"/>
              <a:t>Batch Size vs Accuracy</a:t>
            </a:r>
          </a:p>
        </p:txBody>
      </p:sp>
      <p:graphicFrame>
        <p:nvGraphicFramePr>
          <p:cNvPr id="12" name="Content Placeholder 11">
            <a:extLst>
              <a:ext uri="{FF2B5EF4-FFF2-40B4-BE49-F238E27FC236}">
                <a16:creationId xmlns:a16="http://schemas.microsoft.com/office/drawing/2014/main" id="{B5112FF7-AA46-4711-9769-C4C1A06A5966}"/>
              </a:ext>
            </a:extLst>
          </p:cNvPr>
          <p:cNvGraphicFramePr>
            <a:graphicFrameLocks noGrp="1"/>
          </p:cNvGraphicFramePr>
          <p:nvPr>
            <p:ph idx="1"/>
            <p:extLst>
              <p:ext uri="{D42A27DB-BD31-4B8C-83A1-F6EECF244321}">
                <p14:modId xmlns:p14="http://schemas.microsoft.com/office/powerpoint/2010/main" val="1148738268"/>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11" name="Oval 10">
            <a:extLst>
              <a:ext uri="{FF2B5EF4-FFF2-40B4-BE49-F238E27FC236}">
                <a16:creationId xmlns:a16="http://schemas.microsoft.com/office/drawing/2014/main" id="{A8AC4D2E-95A9-422D-AAA7-123FCA496B0C}"/>
              </a:ext>
            </a:extLst>
          </p:cNvPr>
          <p:cNvSpPr/>
          <p:nvPr/>
        </p:nvSpPr>
        <p:spPr>
          <a:xfrm>
            <a:off x="2728210" y="2338560"/>
            <a:ext cx="593510" cy="614502"/>
          </a:xfrm>
          <a:prstGeom prst="ellipse">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sv-SE">
              <a:solidFill>
                <a:srgbClr val="E71224"/>
              </a:solidFill>
            </a:endParaRPr>
          </a:p>
        </p:txBody>
      </p:sp>
      <p:sp>
        <p:nvSpPr>
          <p:cNvPr id="16" name="Rectangle 15">
            <a:extLst>
              <a:ext uri="{FF2B5EF4-FFF2-40B4-BE49-F238E27FC236}">
                <a16:creationId xmlns:a16="http://schemas.microsoft.com/office/drawing/2014/main" id="{B3A7876B-7A4C-4277-980E-BFE7A1884085}"/>
              </a:ext>
            </a:extLst>
          </p:cNvPr>
          <p:cNvSpPr/>
          <p:nvPr/>
        </p:nvSpPr>
        <p:spPr>
          <a:xfrm>
            <a:off x="1540356" y="3527470"/>
            <a:ext cx="3820538" cy="473823"/>
          </a:xfrm>
          <a:prstGeom prst="rect">
            <a:avLst/>
          </a:prstGeom>
        </p:spPr>
        <p:style>
          <a:lnRef idx="2">
            <a:schemeClr val="accent6"/>
          </a:lnRef>
          <a:fillRef idx="1">
            <a:schemeClr val="lt1"/>
          </a:fillRef>
          <a:effectRef idx="0">
            <a:schemeClr val="accent6"/>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100" dirty="0"/>
              <a:t>Epochs = 70 , Batch Size = 8 , Learning Rate = 0.0001. Training Accuracy = 99.17,Validartion Accuracy=98..65</a:t>
            </a:r>
          </a:p>
          <a:p>
            <a:endParaRPr lang="en-US" sz="1100" dirty="0"/>
          </a:p>
          <a:p>
            <a:endParaRPr lang="en-US" dirty="0"/>
          </a:p>
        </p:txBody>
      </p:sp>
      <p:cxnSp>
        <p:nvCxnSpPr>
          <p:cNvPr id="17" name="Straight Arrow Connector 16">
            <a:extLst>
              <a:ext uri="{FF2B5EF4-FFF2-40B4-BE49-F238E27FC236}">
                <a16:creationId xmlns:a16="http://schemas.microsoft.com/office/drawing/2014/main" id="{A64EAA61-4A0B-4960-A531-54D92122C75B}"/>
              </a:ext>
            </a:extLst>
          </p:cNvPr>
          <p:cNvCxnSpPr>
            <a:cxnSpLocks/>
            <a:stCxn id="11" idx="4"/>
            <a:endCxn id="16" idx="0"/>
          </p:cNvCxnSpPr>
          <p:nvPr/>
        </p:nvCxnSpPr>
        <p:spPr>
          <a:xfrm>
            <a:off x="3024965" y="2953062"/>
            <a:ext cx="425660" cy="5744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0812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Learning Rate vs Accuracy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9556" y="250985"/>
            <a:ext cx="1985264" cy="560545"/>
          </a:xfrm>
          <a:prstGeom prst="rect">
            <a:avLst/>
          </a:prstGeom>
        </p:spPr>
      </p:pic>
      <p:graphicFrame>
        <p:nvGraphicFramePr>
          <p:cNvPr id="6" name="Content Placeholder 5">
            <a:extLst>
              <a:ext uri="{FF2B5EF4-FFF2-40B4-BE49-F238E27FC236}">
                <a16:creationId xmlns:a16="http://schemas.microsoft.com/office/drawing/2014/main" id="{3724AF1A-C760-4D0D-8E24-08B3D5A88B19}"/>
              </a:ext>
            </a:extLst>
          </p:cNvPr>
          <p:cNvGraphicFramePr>
            <a:graphicFrameLocks noGrp="1"/>
          </p:cNvGraphicFramePr>
          <p:nvPr>
            <p:ph idx="1"/>
            <p:extLst>
              <p:ext uri="{D42A27DB-BD31-4B8C-83A1-F6EECF244321}">
                <p14:modId xmlns:p14="http://schemas.microsoft.com/office/powerpoint/2010/main" val="3937963897"/>
              </p:ext>
            </p:extLst>
          </p:nvPr>
        </p:nvGraphicFramePr>
        <p:xfrm>
          <a:off x="1089602" y="2021804"/>
          <a:ext cx="9812586" cy="3551374"/>
        </p:xfrm>
        <a:graphic>
          <a:graphicData uri="http://schemas.openxmlformats.org/drawingml/2006/table">
            <a:tbl>
              <a:tblPr firstRow="1" firstCol="1" bandRow="1">
                <a:tableStyleId>{69012ECD-51FC-41F1-AA8D-1B2483CD663E}</a:tableStyleId>
              </a:tblPr>
              <a:tblGrid>
                <a:gridCol w="1267545">
                  <a:extLst>
                    <a:ext uri="{9D8B030D-6E8A-4147-A177-3AD203B41FA5}">
                      <a16:colId xmlns:a16="http://schemas.microsoft.com/office/drawing/2014/main" val="1264021412"/>
                    </a:ext>
                  </a:extLst>
                </a:gridCol>
                <a:gridCol w="2221827">
                  <a:extLst>
                    <a:ext uri="{9D8B030D-6E8A-4147-A177-3AD203B41FA5}">
                      <a16:colId xmlns:a16="http://schemas.microsoft.com/office/drawing/2014/main" val="1893500436"/>
                    </a:ext>
                  </a:extLst>
                </a:gridCol>
                <a:gridCol w="2107738">
                  <a:extLst>
                    <a:ext uri="{9D8B030D-6E8A-4147-A177-3AD203B41FA5}">
                      <a16:colId xmlns:a16="http://schemas.microsoft.com/office/drawing/2014/main" val="628598270"/>
                    </a:ext>
                  </a:extLst>
                </a:gridCol>
                <a:gridCol w="2107738">
                  <a:extLst>
                    <a:ext uri="{9D8B030D-6E8A-4147-A177-3AD203B41FA5}">
                      <a16:colId xmlns:a16="http://schemas.microsoft.com/office/drawing/2014/main" val="2130371128"/>
                    </a:ext>
                  </a:extLst>
                </a:gridCol>
                <a:gridCol w="2107738">
                  <a:extLst>
                    <a:ext uri="{9D8B030D-6E8A-4147-A177-3AD203B41FA5}">
                      <a16:colId xmlns:a16="http://schemas.microsoft.com/office/drawing/2014/main" val="4226570471"/>
                    </a:ext>
                  </a:extLst>
                </a:gridCol>
              </a:tblGrid>
              <a:tr h="863421">
                <a:tc>
                  <a:txBody>
                    <a:bodyPr/>
                    <a:lstStyle/>
                    <a:p>
                      <a:pPr marL="0" marR="0" lvl="0" indent="0" algn="ctr" defTabSz="914400" rtl="0" eaLnBrk="1" fontAlgn="auto" latinLnBrk="0" hangingPunct="1">
                        <a:lnSpc>
                          <a:spcPct val="150000"/>
                        </a:lnSpc>
                        <a:spcBef>
                          <a:spcPts val="0"/>
                        </a:spcBef>
                        <a:spcAft>
                          <a:spcPts val="530"/>
                        </a:spcAft>
                        <a:buClrTx/>
                        <a:buSzTx/>
                        <a:buFontTx/>
                        <a:buNone/>
                        <a:tabLst/>
                        <a:defRPr/>
                      </a:pPr>
                      <a:r>
                        <a:rPr lang="en-GB" sz="1800" dirty="0">
                          <a:effectLst/>
                        </a:rPr>
                        <a:t>Learning Rate</a:t>
                      </a:r>
                      <a:endParaRPr lang="en-US" sz="1800" dirty="0">
                        <a:effectLst/>
                      </a:endParaRPr>
                    </a:p>
                    <a:p>
                      <a:pPr marL="0" marR="0" algn="ctr">
                        <a:lnSpc>
                          <a:spcPct val="150000"/>
                        </a:lnSpc>
                        <a:spcBef>
                          <a:spcPts val="0"/>
                        </a:spcBef>
                        <a:spcAft>
                          <a:spcPts val="530"/>
                        </a:spcAft>
                      </a:pP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Accuracy</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dirty="0">
                          <a:effectLst/>
                        </a:rPr>
                        <a:t>Validation Accuracy</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US" sz="1800" dirty="0" err="1">
                          <a:effectLst/>
                        </a:rPr>
                        <a:t>No.of.Epoch</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US" sz="1800" dirty="0">
                          <a:effectLst/>
                        </a:rPr>
                        <a:t>Batch Size</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834309375"/>
                  </a:ext>
                </a:extLst>
              </a:tr>
              <a:tr h="767570">
                <a:tc>
                  <a:txBody>
                    <a:bodyPr/>
                    <a:lstStyle/>
                    <a:p>
                      <a:pPr marL="0" marR="0" algn="ctr">
                        <a:lnSpc>
                          <a:spcPct val="150000"/>
                        </a:lnSpc>
                        <a:spcBef>
                          <a:spcPts val="0"/>
                        </a:spcBef>
                        <a:spcAft>
                          <a:spcPts val="530"/>
                        </a:spcAft>
                      </a:pPr>
                      <a:r>
                        <a:rPr lang="en-US" sz="1800" b="0" dirty="0">
                          <a:effectLst/>
                        </a:rPr>
                        <a:t>0.001</a:t>
                      </a:r>
                      <a:endParaRPr lang="en-US" sz="1800" b="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93.01</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91.03</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dirty="0">
                          <a:effectLst/>
                        </a:rPr>
                        <a:t>20</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dirty="0">
                          <a:effectLst/>
                        </a:rPr>
                        <a:t>8</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363333252"/>
                  </a:ext>
                </a:extLst>
              </a:tr>
              <a:tr h="767570">
                <a:tc>
                  <a:txBody>
                    <a:bodyPr/>
                    <a:lstStyle/>
                    <a:p>
                      <a:pPr marL="0" marR="0" algn="ctr">
                        <a:lnSpc>
                          <a:spcPct val="150000"/>
                        </a:lnSpc>
                        <a:spcBef>
                          <a:spcPts val="0"/>
                        </a:spcBef>
                        <a:spcAft>
                          <a:spcPts val="530"/>
                        </a:spcAft>
                      </a:pPr>
                      <a:r>
                        <a:rPr lang="en-US" sz="1800" b="0" dirty="0">
                          <a:effectLst/>
                        </a:rPr>
                        <a:t>0.00025</a:t>
                      </a:r>
                      <a:endParaRPr lang="en-US" sz="1800" b="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dirty="0">
                          <a:effectLst/>
                        </a:rPr>
                        <a:t>99.20</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dirty="0">
                          <a:effectLst/>
                        </a:rPr>
                        <a:t>98.13</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dirty="0">
                          <a:effectLst/>
                        </a:rPr>
                        <a:t>20</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dirty="0">
                          <a:effectLst/>
                        </a:rPr>
                        <a:t>8</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254801499"/>
                  </a:ext>
                </a:extLst>
              </a:tr>
              <a:tr h="767570">
                <a:tc>
                  <a:txBody>
                    <a:bodyPr/>
                    <a:lstStyle/>
                    <a:p>
                      <a:pPr marL="0" marR="0" algn="ctr">
                        <a:lnSpc>
                          <a:spcPct val="150000"/>
                        </a:lnSpc>
                        <a:spcBef>
                          <a:spcPts val="0"/>
                        </a:spcBef>
                        <a:spcAft>
                          <a:spcPts val="530"/>
                        </a:spcAft>
                      </a:pPr>
                      <a:r>
                        <a:rPr lang="en-US" sz="1800" b="1" dirty="0">
                          <a:effectLst/>
                        </a:rPr>
                        <a:t>0.0001</a:t>
                      </a:r>
                      <a:endParaRPr lang="en-US" sz="1800" b="1" dirty="0">
                        <a:effectLst/>
                        <a:latin typeface="Times New Roman" panose="02020603050405020304" pitchFamily="18" charset="0"/>
                        <a:ea typeface="SimSun" panose="02010600030101010101" pitchFamily="2" charset="-122"/>
                      </a:endParaRPr>
                    </a:p>
                  </a:txBody>
                  <a:tcPr marL="68580" marR="68580" marT="0" marB="0">
                    <a:solidFill>
                      <a:schemeClr val="accent6">
                        <a:lumMod val="60000"/>
                        <a:lumOff val="40000"/>
                      </a:schemeClr>
                    </a:solidFill>
                  </a:tcPr>
                </a:tc>
                <a:tc>
                  <a:txBody>
                    <a:bodyPr/>
                    <a:lstStyle/>
                    <a:p>
                      <a:pPr marL="0" marR="0" algn="ctr">
                        <a:lnSpc>
                          <a:spcPct val="150000"/>
                        </a:lnSpc>
                        <a:spcBef>
                          <a:spcPts val="0"/>
                        </a:spcBef>
                        <a:spcAft>
                          <a:spcPts val="530"/>
                        </a:spcAft>
                      </a:pPr>
                      <a:r>
                        <a:rPr lang="en-GB" sz="1800" b="1" dirty="0">
                          <a:effectLst/>
                        </a:rPr>
                        <a:t>99.17</a:t>
                      </a:r>
                      <a:endParaRPr lang="en-US" sz="1800" b="1" dirty="0">
                        <a:effectLst/>
                        <a:latin typeface="Times New Roman" panose="02020603050405020304" pitchFamily="18" charset="0"/>
                        <a:ea typeface="SimSun" panose="02010600030101010101" pitchFamily="2" charset="-122"/>
                      </a:endParaRPr>
                    </a:p>
                  </a:txBody>
                  <a:tcPr marL="68580" marR="68580" marT="0" marB="0">
                    <a:solidFill>
                      <a:schemeClr val="accent6">
                        <a:lumMod val="60000"/>
                        <a:lumOff val="40000"/>
                      </a:schemeClr>
                    </a:solidFill>
                  </a:tcPr>
                </a:tc>
                <a:tc>
                  <a:txBody>
                    <a:bodyPr/>
                    <a:lstStyle/>
                    <a:p>
                      <a:pPr marL="0" marR="0" algn="ctr">
                        <a:lnSpc>
                          <a:spcPct val="150000"/>
                        </a:lnSpc>
                        <a:spcBef>
                          <a:spcPts val="0"/>
                        </a:spcBef>
                        <a:spcAft>
                          <a:spcPts val="530"/>
                        </a:spcAft>
                      </a:pPr>
                      <a:r>
                        <a:rPr lang="en-GB" sz="1800" b="1" dirty="0">
                          <a:effectLst/>
                        </a:rPr>
                        <a:t>98.65</a:t>
                      </a:r>
                      <a:endParaRPr lang="en-US" sz="1800" b="1" dirty="0">
                        <a:effectLst/>
                        <a:latin typeface="Times New Roman" panose="02020603050405020304" pitchFamily="18" charset="0"/>
                        <a:ea typeface="SimSun" panose="02010600030101010101" pitchFamily="2" charset="-122"/>
                      </a:endParaRPr>
                    </a:p>
                  </a:txBody>
                  <a:tcPr marL="68580" marR="68580" marT="0" marB="0">
                    <a:solidFill>
                      <a:schemeClr val="accent6">
                        <a:lumMod val="60000"/>
                        <a:lumOff val="40000"/>
                      </a:schemeClr>
                    </a:solidFill>
                  </a:tcPr>
                </a:tc>
                <a:tc>
                  <a:txBody>
                    <a:bodyPr/>
                    <a:lstStyle/>
                    <a:p>
                      <a:pPr marL="0" marR="0" algn="ctr">
                        <a:lnSpc>
                          <a:spcPct val="150000"/>
                        </a:lnSpc>
                        <a:spcBef>
                          <a:spcPts val="0"/>
                        </a:spcBef>
                        <a:spcAft>
                          <a:spcPts val="530"/>
                        </a:spcAft>
                      </a:pPr>
                      <a:r>
                        <a:rPr lang="en-GB" sz="1800" b="1" dirty="0">
                          <a:effectLst/>
                        </a:rPr>
                        <a:t>70</a:t>
                      </a:r>
                      <a:endParaRPr lang="en-US" sz="1800" b="1" dirty="0">
                        <a:effectLst/>
                        <a:latin typeface="Times New Roman" panose="02020603050405020304" pitchFamily="18" charset="0"/>
                        <a:ea typeface="SimSun" panose="02010600030101010101" pitchFamily="2" charset="-122"/>
                      </a:endParaRPr>
                    </a:p>
                  </a:txBody>
                  <a:tcPr marL="68580" marR="68580" marT="0" marB="0">
                    <a:solidFill>
                      <a:schemeClr val="accent6">
                        <a:lumMod val="60000"/>
                        <a:lumOff val="40000"/>
                      </a:schemeClr>
                    </a:solidFill>
                  </a:tcPr>
                </a:tc>
                <a:tc>
                  <a:txBody>
                    <a:bodyPr/>
                    <a:lstStyle/>
                    <a:p>
                      <a:pPr marL="0" marR="0" algn="ctr">
                        <a:lnSpc>
                          <a:spcPct val="150000"/>
                        </a:lnSpc>
                        <a:spcBef>
                          <a:spcPts val="0"/>
                        </a:spcBef>
                        <a:spcAft>
                          <a:spcPts val="530"/>
                        </a:spcAft>
                      </a:pPr>
                      <a:r>
                        <a:rPr lang="en-GB" sz="1800" b="1" dirty="0">
                          <a:effectLst/>
                        </a:rPr>
                        <a:t>8</a:t>
                      </a:r>
                      <a:endParaRPr lang="en-US" sz="1800" b="1" dirty="0">
                        <a:effectLst/>
                        <a:latin typeface="Times New Roman" panose="02020603050405020304" pitchFamily="18" charset="0"/>
                        <a:ea typeface="SimSun" panose="02010600030101010101" pitchFamily="2" charset="-122"/>
                      </a:endParaRPr>
                    </a:p>
                  </a:txBody>
                  <a:tcPr marL="68580" marR="68580" marT="0" marB="0">
                    <a:solidFill>
                      <a:schemeClr val="accent6">
                        <a:lumMod val="60000"/>
                        <a:lumOff val="40000"/>
                      </a:schemeClr>
                    </a:solidFill>
                  </a:tcPr>
                </a:tc>
                <a:extLst>
                  <a:ext uri="{0D108BD9-81ED-4DB2-BD59-A6C34878D82A}">
                    <a16:rowId xmlns:a16="http://schemas.microsoft.com/office/drawing/2014/main" val="2481244832"/>
                  </a:ext>
                </a:extLst>
              </a:tr>
            </a:tbl>
          </a:graphicData>
        </a:graphic>
      </p:graphicFrame>
    </p:spTree>
    <p:extLst>
      <p:ext uri="{BB962C8B-B14F-4D97-AF65-F5344CB8AC3E}">
        <p14:creationId xmlns:p14="http://schemas.microsoft.com/office/powerpoint/2010/main" val="2191074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E6C6E-8653-47EE-A411-5C01FC8AA109}"/>
              </a:ext>
            </a:extLst>
          </p:cNvPr>
          <p:cNvSpPr>
            <a:spLocks noGrp="1"/>
          </p:cNvSpPr>
          <p:nvPr>
            <p:ph type="title"/>
          </p:nvPr>
        </p:nvSpPr>
        <p:spPr/>
        <p:txBody>
          <a:bodyPr/>
          <a:lstStyle/>
          <a:p>
            <a:pPr algn="ctr"/>
            <a:r>
              <a:rPr lang="en-US" b="1" dirty="0"/>
              <a:t>  Learning Rate vs Accuracy </a:t>
            </a:r>
          </a:p>
        </p:txBody>
      </p:sp>
      <p:graphicFrame>
        <p:nvGraphicFramePr>
          <p:cNvPr id="12" name="Content Placeholder 11">
            <a:extLst>
              <a:ext uri="{FF2B5EF4-FFF2-40B4-BE49-F238E27FC236}">
                <a16:creationId xmlns:a16="http://schemas.microsoft.com/office/drawing/2014/main" id="{B5112FF7-AA46-4711-9769-C4C1A06A5966}"/>
              </a:ext>
            </a:extLst>
          </p:cNvPr>
          <p:cNvGraphicFramePr>
            <a:graphicFrameLocks noGrp="1"/>
          </p:cNvGraphicFramePr>
          <p:nvPr>
            <p:ph idx="1"/>
            <p:extLst>
              <p:ext uri="{D42A27DB-BD31-4B8C-83A1-F6EECF244321}">
                <p14:modId xmlns:p14="http://schemas.microsoft.com/office/powerpoint/2010/main" val="319574013"/>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11" name="Oval 10">
            <a:extLst>
              <a:ext uri="{FF2B5EF4-FFF2-40B4-BE49-F238E27FC236}">
                <a16:creationId xmlns:a16="http://schemas.microsoft.com/office/drawing/2014/main" id="{A8AC4D2E-95A9-422D-AAA7-123FCA496B0C}"/>
              </a:ext>
            </a:extLst>
          </p:cNvPr>
          <p:cNvSpPr/>
          <p:nvPr/>
        </p:nvSpPr>
        <p:spPr>
          <a:xfrm>
            <a:off x="2728210" y="2338560"/>
            <a:ext cx="593510" cy="614502"/>
          </a:xfrm>
          <a:prstGeom prst="ellipse">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sv-SE">
              <a:solidFill>
                <a:srgbClr val="E71224"/>
              </a:solidFill>
            </a:endParaRPr>
          </a:p>
        </p:txBody>
      </p:sp>
      <p:sp>
        <p:nvSpPr>
          <p:cNvPr id="16" name="Rectangle 15">
            <a:extLst>
              <a:ext uri="{FF2B5EF4-FFF2-40B4-BE49-F238E27FC236}">
                <a16:creationId xmlns:a16="http://schemas.microsoft.com/office/drawing/2014/main" id="{B3A7876B-7A4C-4277-980E-BFE7A1884085}"/>
              </a:ext>
            </a:extLst>
          </p:cNvPr>
          <p:cNvSpPr/>
          <p:nvPr/>
        </p:nvSpPr>
        <p:spPr>
          <a:xfrm>
            <a:off x="1540356" y="3527470"/>
            <a:ext cx="3695032" cy="614502"/>
          </a:xfrm>
          <a:prstGeom prst="rect">
            <a:avLst/>
          </a:prstGeom>
        </p:spPr>
        <p:style>
          <a:lnRef idx="2">
            <a:schemeClr val="accent6"/>
          </a:lnRef>
          <a:fillRef idx="1">
            <a:schemeClr val="lt1"/>
          </a:fillRef>
          <a:effectRef idx="0">
            <a:schemeClr val="accent6"/>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100" dirty="0"/>
              <a:t>Epochs = 70 , Batch Size = 8 , Learning Rate = 0.0001, Training Accuracy = 99.17,Validartion Accuracy=98..65</a:t>
            </a:r>
          </a:p>
          <a:p>
            <a:endParaRPr lang="en-US" dirty="0"/>
          </a:p>
        </p:txBody>
      </p:sp>
      <p:cxnSp>
        <p:nvCxnSpPr>
          <p:cNvPr id="17" name="Straight Arrow Connector 16">
            <a:extLst>
              <a:ext uri="{FF2B5EF4-FFF2-40B4-BE49-F238E27FC236}">
                <a16:creationId xmlns:a16="http://schemas.microsoft.com/office/drawing/2014/main" id="{A64EAA61-4A0B-4960-A531-54D92122C75B}"/>
              </a:ext>
            </a:extLst>
          </p:cNvPr>
          <p:cNvCxnSpPr>
            <a:cxnSpLocks/>
            <a:stCxn id="11" idx="4"/>
            <a:endCxn id="16" idx="0"/>
          </p:cNvCxnSpPr>
          <p:nvPr/>
        </p:nvCxnSpPr>
        <p:spPr>
          <a:xfrm>
            <a:off x="3024965" y="2953062"/>
            <a:ext cx="362907" cy="5744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5376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 Proposed model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9556" y="250985"/>
            <a:ext cx="1985264" cy="560545"/>
          </a:xfrm>
          <a:prstGeom prst="rect">
            <a:avLst/>
          </a:prstGeom>
        </p:spPr>
      </p:pic>
      <p:graphicFrame>
        <p:nvGraphicFramePr>
          <p:cNvPr id="5" name="Content Placeholder 4"/>
          <p:cNvGraphicFramePr>
            <a:graphicFrameLocks noGrp="1"/>
          </p:cNvGraphicFramePr>
          <p:nvPr>
            <p:ph idx="1"/>
            <p:extLst>
              <p:ext uri="{D42A27DB-BD31-4B8C-83A1-F6EECF244321}">
                <p14:modId xmlns:p14="http://schemas.microsoft.com/office/powerpoint/2010/main" val="3298180750"/>
              </p:ext>
            </p:extLst>
          </p:nvPr>
        </p:nvGraphicFramePr>
        <p:xfrm>
          <a:off x="802409" y="3000084"/>
          <a:ext cx="10587182" cy="1559539"/>
        </p:xfrm>
        <a:graphic>
          <a:graphicData uri="http://schemas.openxmlformats.org/drawingml/2006/table">
            <a:tbl>
              <a:tblPr firstRow="1" firstCol="1" bandRow="1">
                <a:tableStyleId>{69012ECD-51FC-41F1-AA8D-1B2483CD663E}</a:tableStyleId>
              </a:tblPr>
              <a:tblGrid>
                <a:gridCol w="1385775">
                  <a:extLst>
                    <a:ext uri="{9D8B030D-6E8A-4147-A177-3AD203B41FA5}">
                      <a16:colId xmlns:a16="http://schemas.microsoft.com/office/drawing/2014/main" val="580732990"/>
                    </a:ext>
                  </a:extLst>
                </a:gridCol>
                <a:gridCol w="2009338">
                  <a:extLst>
                    <a:ext uri="{9D8B030D-6E8A-4147-A177-3AD203B41FA5}">
                      <a16:colId xmlns:a16="http://schemas.microsoft.com/office/drawing/2014/main" val="2540005454"/>
                    </a:ext>
                  </a:extLst>
                </a:gridCol>
                <a:gridCol w="1565667">
                  <a:extLst>
                    <a:ext uri="{9D8B030D-6E8A-4147-A177-3AD203B41FA5}">
                      <a16:colId xmlns:a16="http://schemas.microsoft.com/office/drawing/2014/main" val="3538141966"/>
                    </a:ext>
                  </a:extLst>
                </a:gridCol>
                <a:gridCol w="1401211">
                  <a:extLst>
                    <a:ext uri="{9D8B030D-6E8A-4147-A177-3AD203B41FA5}">
                      <a16:colId xmlns:a16="http://schemas.microsoft.com/office/drawing/2014/main" val="833456026"/>
                    </a:ext>
                  </a:extLst>
                </a:gridCol>
                <a:gridCol w="1279237">
                  <a:extLst>
                    <a:ext uri="{9D8B030D-6E8A-4147-A177-3AD203B41FA5}">
                      <a16:colId xmlns:a16="http://schemas.microsoft.com/office/drawing/2014/main" val="2971126449"/>
                    </a:ext>
                  </a:extLst>
                </a:gridCol>
                <a:gridCol w="1279237">
                  <a:extLst>
                    <a:ext uri="{9D8B030D-6E8A-4147-A177-3AD203B41FA5}">
                      <a16:colId xmlns:a16="http://schemas.microsoft.com/office/drawing/2014/main" val="1647180622"/>
                    </a:ext>
                  </a:extLst>
                </a:gridCol>
                <a:gridCol w="1666717">
                  <a:extLst>
                    <a:ext uri="{9D8B030D-6E8A-4147-A177-3AD203B41FA5}">
                      <a16:colId xmlns:a16="http://schemas.microsoft.com/office/drawing/2014/main" val="446751137"/>
                    </a:ext>
                  </a:extLst>
                </a:gridCol>
              </a:tblGrid>
              <a:tr h="943089">
                <a:tc>
                  <a:txBody>
                    <a:bodyPr/>
                    <a:lstStyle/>
                    <a:p>
                      <a:pPr marL="0" marR="0" algn="ctr">
                        <a:spcBef>
                          <a:spcPts val="0"/>
                        </a:spcBef>
                        <a:spcAft>
                          <a:spcPts val="0"/>
                        </a:spcAft>
                      </a:pPr>
                      <a:r>
                        <a:rPr lang="en-US" sz="1800" dirty="0">
                          <a:effectLst/>
                        </a:rPr>
                        <a:t>No. of Epochs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Learning Rate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Batch Size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Accuracy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Validation Accuracy</a:t>
                      </a:r>
                    </a:p>
                  </a:txBody>
                  <a:tcPr marL="68580" marR="68580" marT="0" marB="0" anchor="ctr"/>
                </a:tc>
                <a:tc>
                  <a:txBody>
                    <a:bodyPr/>
                    <a:lstStyle/>
                    <a:p>
                      <a:pPr marL="0" marR="0" algn="ctr">
                        <a:spcBef>
                          <a:spcPts val="0"/>
                        </a:spcBef>
                        <a:spcAft>
                          <a:spcPts val="0"/>
                        </a:spcAft>
                      </a:pPr>
                      <a:r>
                        <a:rPr lang="en-US" sz="1800" dirty="0">
                          <a:effectLst/>
                        </a:rPr>
                        <a:t>Loss Function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Testing Accuracy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61876829"/>
                  </a:ext>
                </a:extLst>
              </a:tr>
              <a:tr h="616450">
                <a:tc>
                  <a:txBody>
                    <a:bodyPr/>
                    <a:lstStyle/>
                    <a:p>
                      <a:pPr marL="0" marR="0" algn="ctr">
                        <a:spcBef>
                          <a:spcPts val="0"/>
                        </a:spcBef>
                        <a:spcAft>
                          <a:spcPts val="0"/>
                        </a:spcAft>
                      </a:pPr>
                      <a:r>
                        <a:rPr lang="en-US" sz="2000" b="0" dirty="0">
                          <a:effectLst/>
                        </a:rPr>
                        <a:t>70</a:t>
                      </a:r>
                      <a:endParaRPr lang="en-US" sz="20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solidFill>
                            <a:schemeClr val="tx1"/>
                          </a:solidFill>
                          <a:effectLst/>
                        </a:rPr>
                        <a:t>0.0001</a:t>
                      </a:r>
                      <a:endPar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solidFill>
                            <a:schemeClr val="tx1"/>
                          </a:solidFill>
                          <a:effectLst/>
                        </a:rPr>
                        <a:t>8</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solidFill>
                            <a:schemeClr val="tx1"/>
                          </a:solidFill>
                          <a:effectLst/>
                        </a:rPr>
                        <a:t>99.17</a:t>
                      </a:r>
                      <a:endPar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solidFill>
                            <a:schemeClr val="tx1"/>
                          </a:solidFill>
                          <a:effectLst/>
                        </a:rPr>
                        <a:t>98.65</a:t>
                      </a:r>
                    </a:p>
                  </a:txBody>
                  <a:tcPr marL="68580" marR="68580" marT="0" marB="0" anchor="ctr"/>
                </a:tc>
                <a:tc>
                  <a:txBody>
                    <a:bodyPr/>
                    <a:lstStyle/>
                    <a:p>
                      <a:pPr marL="0" marR="0" algn="ctr">
                        <a:spcBef>
                          <a:spcPts val="0"/>
                        </a:spcBef>
                        <a:spcAft>
                          <a:spcPts val="0"/>
                        </a:spcAft>
                      </a:pPr>
                      <a:r>
                        <a:rPr lang="en-US" sz="2000" dirty="0">
                          <a:solidFill>
                            <a:schemeClr val="tx1"/>
                          </a:solidFill>
                          <a:effectLst/>
                        </a:rPr>
                        <a:t>0.2597</a:t>
                      </a:r>
                    </a:p>
                  </a:txBody>
                  <a:tcPr marL="68580" marR="68580" marT="0" marB="0" anchor="ctr"/>
                </a:tc>
                <a:tc>
                  <a:txBody>
                    <a:bodyPr/>
                    <a:lstStyle/>
                    <a:p>
                      <a:pPr marL="0" marR="0" algn="ctr">
                        <a:spcBef>
                          <a:spcPts val="0"/>
                        </a:spcBef>
                        <a:spcAft>
                          <a:spcPts val="0"/>
                        </a:spcAft>
                      </a:pPr>
                      <a:r>
                        <a:rPr lang="en-US" sz="2000" dirty="0">
                          <a:solidFill>
                            <a:schemeClr val="tx1"/>
                          </a:solidFill>
                          <a:effectLst/>
                        </a:rPr>
                        <a:t>95.000</a:t>
                      </a:r>
                      <a:endPar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7085734"/>
                  </a:ext>
                </a:extLst>
              </a:tr>
            </a:tbl>
          </a:graphicData>
        </a:graphic>
      </p:graphicFrame>
    </p:spTree>
    <p:extLst>
      <p:ext uri="{BB962C8B-B14F-4D97-AF65-F5344CB8AC3E}">
        <p14:creationId xmlns:p14="http://schemas.microsoft.com/office/powerpoint/2010/main" val="3422035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3054"/>
            <a:ext cx="10515600" cy="1325563"/>
          </a:xfrm>
        </p:spPr>
        <p:txBody>
          <a:bodyPr/>
          <a:lstStyle/>
          <a:p>
            <a:pPr algn="ctr"/>
            <a:r>
              <a:rPr lang="en-US" b="1" dirty="0"/>
              <a:t>Conclusion and Future Work</a:t>
            </a:r>
            <a:endParaRPr lang="en-US" b="1" dirty="0">
              <a:solidFill>
                <a:srgbClr val="FF0000"/>
              </a:solidFill>
            </a:endParaRPr>
          </a:p>
        </p:txBody>
      </p:sp>
      <p:sp>
        <p:nvSpPr>
          <p:cNvPr id="3" name="Content Placeholder 2"/>
          <p:cNvSpPr>
            <a:spLocks noGrp="1"/>
          </p:cNvSpPr>
          <p:nvPr>
            <p:ph idx="1"/>
          </p:nvPr>
        </p:nvSpPr>
        <p:spPr/>
        <p:txBody>
          <a:bodyPr>
            <a:normAutofit/>
          </a:bodyPr>
          <a:lstStyle/>
          <a:p>
            <a:r>
              <a:rPr lang="en-US" sz="2400" dirty="0"/>
              <a:t>More dataset</a:t>
            </a:r>
          </a:p>
          <a:p>
            <a:endParaRPr lang="en-US" sz="2400" dirty="0"/>
          </a:p>
          <a:p>
            <a:r>
              <a:rPr lang="en-US" sz="2400" dirty="0"/>
              <a:t>Pre-trained model </a:t>
            </a:r>
          </a:p>
          <a:p>
            <a:endParaRPr lang="en-US" sz="2400" dirty="0"/>
          </a:p>
          <a:p>
            <a:r>
              <a:rPr lang="en-US" sz="2400" dirty="0"/>
              <a:t>Deployment of model</a:t>
            </a:r>
          </a:p>
          <a:p>
            <a:endParaRPr lang="en-US" sz="2400" dirty="0"/>
          </a:p>
          <a:p>
            <a:r>
              <a:rPr lang="en-US" sz="2400" dirty="0"/>
              <a:t>More </a:t>
            </a:r>
            <a:r>
              <a:rPr lang="en-US" sz="2400" dirty="0" err="1"/>
              <a:t>hyperparameter</a:t>
            </a:r>
            <a:r>
              <a:rPr lang="en-US" sz="2400" dirty="0"/>
              <a:t> tuning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9556" y="250985"/>
            <a:ext cx="1985264" cy="560545"/>
          </a:xfrm>
          <a:prstGeom prst="rect">
            <a:avLst/>
          </a:prstGeom>
        </p:spPr>
      </p:pic>
    </p:spTree>
    <p:extLst>
      <p:ext uri="{BB962C8B-B14F-4D97-AF65-F5344CB8AC3E}">
        <p14:creationId xmlns:p14="http://schemas.microsoft.com/office/powerpoint/2010/main" val="759449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Achievements</a:t>
            </a:r>
            <a:r>
              <a:rPr lang="en-US" b="1" dirty="0">
                <a:solidFill>
                  <a:srgbClr val="FF0000"/>
                </a:solidFill>
              </a:rPr>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9556" y="250985"/>
            <a:ext cx="1985264" cy="560545"/>
          </a:xfrm>
          <a:prstGeom prst="rect">
            <a:avLst/>
          </a:prstGeom>
        </p:spPr>
      </p:pic>
      <p:sp>
        <p:nvSpPr>
          <p:cNvPr id="5" name="Content Placeholder 4">
            <a:extLst>
              <a:ext uri="{FF2B5EF4-FFF2-40B4-BE49-F238E27FC236}">
                <a16:creationId xmlns:a16="http://schemas.microsoft.com/office/drawing/2014/main" id="{343733BC-89AB-40B4-8E75-7D2EAFD50545}"/>
              </a:ext>
            </a:extLst>
          </p:cNvPr>
          <p:cNvSpPr>
            <a:spLocks noGrp="1"/>
          </p:cNvSpPr>
          <p:nvPr>
            <p:ph idx="1"/>
          </p:nvPr>
        </p:nvSpPr>
        <p:spPr/>
        <p:txBody>
          <a:bodyPr/>
          <a:lstStyle/>
          <a:p>
            <a:endParaRPr lang="en-US" dirty="0"/>
          </a:p>
          <a:p>
            <a:endParaRPr lang="en-US" dirty="0"/>
          </a:p>
        </p:txBody>
      </p:sp>
      <p:graphicFrame>
        <p:nvGraphicFramePr>
          <p:cNvPr id="3" name="Table 5">
            <a:extLst>
              <a:ext uri="{FF2B5EF4-FFF2-40B4-BE49-F238E27FC236}">
                <a16:creationId xmlns:a16="http://schemas.microsoft.com/office/drawing/2014/main" id="{97F0C6EF-8E4D-4C20-A02D-8E564FCF8B76}"/>
              </a:ext>
            </a:extLst>
          </p:cNvPr>
          <p:cNvGraphicFramePr>
            <a:graphicFrameLocks noGrp="1"/>
          </p:cNvGraphicFramePr>
          <p:nvPr>
            <p:extLst>
              <p:ext uri="{D42A27DB-BD31-4B8C-83A1-F6EECF244321}">
                <p14:modId xmlns:p14="http://schemas.microsoft.com/office/powerpoint/2010/main" val="3340505854"/>
              </p:ext>
            </p:extLst>
          </p:nvPr>
        </p:nvGraphicFramePr>
        <p:xfrm>
          <a:off x="1610610" y="1627821"/>
          <a:ext cx="8970780" cy="4746945"/>
        </p:xfrm>
        <a:graphic>
          <a:graphicData uri="http://schemas.openxmlformats.org/drawingml/2006/table">
            <a:tbl>
              <a:tblPr firstRow="1" bandRow="1">
                <a:tableStyleId>{5C22544A-7EE6-4342-B048-85BDC9FD1C3A}</a:tableStyleId>
              </a:tblPr>
              <a:tblGrid>
                <a:gridCol w="4485390">
                  <a:extLst>
                    <a:ext uri="{9D8B030D-6E8A-4147-A177-3AD203B41FA5}">
                      <a16:colId xmlns:a16="http://schemas.microsoft.com/office/drawing/2014/main" val="1051188231"/>
                    </a:ext>
                  </a:extLst>
                </a:gridCol>
                <a:gridCol w="4485390">
                  <a:extLst>
                    <a:ext uri="{9D8B030D-6E8A-4147-A177-3AD203B41FA5}">
                      <a16:colId xmlns:a16="http://schemas.microsoft.com/office/drawing/2014/main" val="994349699"/>
                    </a:ext>
                  </a:extLst>
                </a:gridCol>
              </a:tblGrid>
              <a:tr h="377054">
                <a:tc>
                  <a:txBody>
                    <a:bodyPr/>
                    <a:lstStyle/>
                    <a:p>
                      <a:pPr algn="ctr">
                        <a:lnSpc>
                          <a:spcPct val="150000"/>
                        </a:lnSpc>
                      </a:pPr>
                      <a:r>
                        <a:rPr lang="en-US" sz="2000" dirty="0"/>
                        <a:t>Objectives</a:t>
                      </a:r>
                    </a:p>
                  </a:txBody>
                  <a:tcPr/>
                </a:tc>
                <a:tc>
                  <a:txBody>
                    <a:bodyPr/>
                    <a:lstStyle/>
                    <a:p>
                      <a:pPr algn="ctr">
                        <a:lnSpc>
                          <a:spcPct val="150000"/>
                        </a:lnSpc>
                      </a:pPr>
                      <a:r>
                        <a:rPr lang="en-US" sz="2000" dirty="0"/>
                        <a:t>Achievements</a:t>
                      </a:r>
                    </a:p>
                  </a:txBody>
                  <a:tcPr/>
                </a:tc>
                <a:extLst>
                  <a:ext uri="{0D108BD9-81ED-4DB2-BD59-A6C34878D82A}">
                    <a16:rowId xmlns:a16="http://schemas.microsoft.com/office/drawing/2014/main" val="3381415033"/>
                  </a:ext>
                </a:extLst>
              </a:tr>
              <a:tr h="377054">
                <a:tc>
                  <a:txBody>
                    <a:bodyPr/>
                    <a:lstStyle/>
                    <a:p>
                      <a:pPr algn="ctr">
                        <a:lnSpc>
                          <a:spcPct val="150000"/>
                        </a:lnSpc>
                      </a:pPr>
                      <a:r>
                        <a:rPr lang="en-US" sz="2000" dirty="0"/>
                        <a:t>Create a Benchmark Dataset</a:t>
                      </a:r>
                    </a:p>
                  </a:txBody>
                  <a:tcPr/>
                </a:tc>
                <a:tc>
                  <a:txBody>
                    <a:bodyPr/>
                    <a:lstStyle/>
                    <a:p>
                      <a:pPr algn="ctr">
                        <a:lnSpc>
                          <a:spcPct val="150000"/>
                        </a:lnSpc>
                      </a:pPr>
                      <a:r>
                        <a:rPr lang="en-US" sz="2000" dirty="0"/>
                        <a:t>A dataset of 6000 images generated</a:t>
                      </a:r>
                    </a:p>
                  </a:txBody>
                  <a:tcPr/>
                </a:tc>
                <a:extLst>
                  <a:ext uri="{0D108BD9-81ED-4DB2-BD59-A6C34878D82A}">
                    <a16:rowId xmlns:a16="http://schemas.microsoft.com/office/drawing/2014/main" val="1133879929"/>
                  </a:ext>
                </a:extLst>
              </a:tr>
              <a:tr h="650805">
                <a:tc>
                  <a:txBody>
                    <a:bodyPr/>
                    <a:lstStyle/>
                    <a:p>
                      <a:pPr algn="ctr">
                        <a:lnSpc>
                          <a:spcPct val="150000"/>
                        </a:lnSpc>
                      </a:pPr>
                      <a:r>
                        <a:rPr lang="en-US" sz="2000" dirty="0"/>
                        <a:t>To Design Model for identification of gemstone</a:t>
                      </a:r>
                    </a:p>
                  </a:txBody>
                  <a:tcPr/>
                </a:tc>
                <a:tc>
                  <a:txBody>
                    <a:bodyPr/>
                    <a:lstStyle/>
                    <a:p>
                      <a:pPr algn="ctr">
                        <a:lnSpc>
                          <a:spcPct val="150000"/>
                        </a:lnSpc>
                      </a:pPr>
                      <a:r>
                        <a:rPr lang="en-US" sz="2000" dirty="0"/>
                        <a:t>A model is designed that can identify 3 types of gemstones</a:t>
                      </a:r>
                    </a:p>
                  </a:txBody>
                  <a:tcPr/>
                </a:tc>
                <a:extLst>
                  <a:ext uri="{0D108BD9-81ED-4DB2-BD59-A6C34878D82A}">
                    <a16:rowId xmlns:a16="http://schemas.microsoft.com/office/drawing/2014/main" val="971763667"/>
                  </a:ext>
                </a:extLst>
              </a:tr>
              <a:tr h="1208638">
                <a:tc>
                  <a:txBody>
                    <a:bodyPr/>
                    <a:lstStyle/>
                    <a:p>
                      <a:pPr algn="ctr">
                        <a:lnSpc>
                          <a:spcPct val="150000"/>
                        </a:lnSpc>
                      </a:pPr>
                      <a:r>
                        <a:rPr lang="en-US" sz="2000" dirty="0"/>
                        <a:t>To design a model that authenticate real or Fake gemstone</a:t>
                      </a:r>
                    </a:p>
                  </a:txBody>
                  <a:tcPr/>
                </a:tc>
                <a:tc>
                  <a:txBody>
                    <a:bodyPr/>
                    <a:lstStyle/>
                    <a:p>
                      <a:pPr algn="ctr">
                        <a:lnSpc>
                          <a:spcPct val="150000"/>
                        </a:lnSpc>
                      </a:pPr>
                      <a:r>
                        <a:rPr lang="en-US" sz="2000" dirty="0"/>
                        <a:t>A model is designed that can authenticate between three types of real or fake gemstone namely{Emerald,Ruby,Turquoise} </a:t>
                      </a:r>
                    </a:p>
                  </a:txBody>
                  <a:tcPr/>
                </a:tc>
                <a:extLst>
                  <a:ext uri="{0D108BD9-81ED-4DB2-BD59-A6C34878D82A}">
                    <a16:rowId xmlns:a16="http://schemas.microsoft.com/office/drawing/2014/main" val="2603863778"/>
                  </a:ext>
                </a:extLst>
              </a:tr>
              <a:tr h="650805">
                <a:tc>
                  <a:txBody>
                    <a:bodyPr/>
                    <a:lstStyle/>
                    <a:p>
                      <a:pPr algn="ctr">
                        <a:lnSpc>
                          <a:spcPct val="150000"/>
                        </a:lnSpc>
                      </a:pPr>
                      <a:r>
                        <a:rPr lang="en-US" sz="2000" dirty="0"/>
                        <a:t>To design a model with accuracy more than 90%</a:t>
                      </a:r>
                    </a:p>
                  </a:txBody>
                  <a:tcPr/>
                </a:tc>
                <a:tc>
                  <a:txBody>
                    <a:bodyPr/>
                    <a:lstStyle/>
                    <a:p>
                      <a:pPr algn="ctr">
                        <a:lnSpc>
                          <a:spcPct val="150000"/>
                        </a:lnSpc>
                      </a:pPr>
                      <a:r>
                        <a:rPr lang="en-US" sz="2000" dirty="0"/>
                        <a:t>Model is designed with the accuracy of 95%</a:t>
                      </a:r>
                    </a:p>
                  </a:txBody>
                  <a:tcPr/>
                </a:tc>
                <a:extLst>
                  <a:ext uri="{0D108BD9-81ED-4DB2-BD59-A6C34878D82A}">
                    <a16:rowId xmlns:a16="http://schemas.microsoft.com/office/drawing/2014/main" val="15692801"/>
                  </a:ext>
                </a:extLst>
              </a:tr>
            </a:tbl>
          </a:graphicData>
        </a:graphic>
      </p:graphicFrame>
    </p:spTree>
    <p:extLst>
      <p:ext uri="{BB962C8B-B14F-4D97-AF65-F5344CB8AC3E}">
        <p14:creationId xmlns:p14="http://schemas.microsoft.com/office/powerpoint/2010/main" val="27321509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896" y="2652457"/>
            <a:ext cx="10726217" cy="1492489"/>
          </a:xfrm>
        </p:spPr>
        <p:txBody>
          <a:bodyPr/>
          <a:lstStyle/>
          <a:p>
            <a:pPr algn="ctr"/>
            <a:r>
              <a:rPr lang="en-US" sz="9600" b="1" dirty="0"/>
              <a:t>Demos</a:t>
            </a:r>
            <a:endParaRPr lang="en-GB" sz="9600" b="1" dirty="0"/>
          </a:p>
        </p:txBody>
      </p:sp>
    </p:spTree>
    <p:extLst>
      <p:ext uri="{BB962C8B-B14F-4D97-AF65-F5344CB8AC3E}">
        <p14:creationId xmlns:p14="http://schemas.microsoft.com/office/powerpoint/2010/main" val="2832319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4110"/>
          </a:xfrm>
        </p:spPr>
        <p:txBody>
          <a:bodyPr>
            <a:normAutofit/>
          </a:bodyPr>
          <a:lstStyle/>
          <a:p>
            <a:r>
              <a:rPr lang="en-US" sz="2800" b="1" dirty="0"/>
              <a:t>	Real Turquoise		      Real Ruby 		   Real Emerald</a:t>
            </a:r>
            <a:endParaRPr lang="en-GB" sz="2800" b="1" dirty="0"/>
          </a:p>
        </p:txBody>
      </p:sp>
      <p:pic>
        <p:nvPicPr>
          <p:cNvPr id="6" name="3EC233B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02672" y="545386"/>
            <a:ext cx="3335999" cy="6063943"/>
          </a:xfrm>
          <a:prstGeom prst="rect">
            <a:avLst/>
          </a:prstGeom>
        </p:spPr>
      </p:pic>
      <p:pic>
        <p:nvPicPr>
          <p:cNvPr id="7" name="D761D4B0">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141343" y="545386"/>
            <a:ext cx="3335998" cy="6063943"/>
          </a:xfrm>
          <a:prstGeom prst="rect">
            <a:avLst/>
          </a:prstGeom>
        </p:spPr>
      </p:pic>
      <p:pic>
        <p:nvPicPr>
          <p:cNvPr id="8" name="BC7B57E8">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880013" y="545386"/>
            <a:ext cx="3335999" cy="6063943"/>
          </a:xfrm>
          <a:prstGeom prst="rect">
            <a:avLst/>
          </a:prstGeom>
        </p:spPr>
      </p:pic>
    </p:spTree>
    <p:extLst>
      <p:ext uri="{BB962C8B-B14F-4D97-AF65-F5344CB8AC3E}">
        <p14:creationId xmlns:p14="http://schemas.microsoft.com/office/powerpoint/2010/main" val="41752075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8"/>
                                        </p:tgtEl>
                                      </p:cBhvr>
                                    </p:cmd>
                                  </p:childTnLst>
                                </p:cTn>
                              </p:par>
                            </p:childTnLst>
                          </p:cTn>
                        </p:par>
                      </p:childTnLst>
                    </p:cTn>
                  </p:par>
                </p:childTnLst>
              </p:cTn>
              <p:nextCondLst>
                <p:cond evt="onClick" delay="0">
                  <p:tgtEl>
                    <p:spTgt spid="8"/>
                  </p:tgtEl>
                </p:cond>
              </p:nextCondLst>
            </p:seq>
            <p:video>
              <p:cMediaNode vol="80000">
                <p:cTn id="19" fill="hold" display="0">
                  <p:stCondLst>
                    <p:cond delay="indefinite"/>
                  </p:stCondLst>
                </p:cTn>
                <p:tgtEl>
                  <p:spTgt spid="8"/>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8EEED62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65800" y="604110"/>
            <a:ext cx="3350501" cy="6090305"/>
          </a:xfrm>
          <a:prstGeom prst="rect">
            <a:avLst/>
          </a:prstGeom>
        </p:spPr>
      </p:pic>
      <p:pic>
        <p:nvPicPr>
          <p:cNvPr id="6" name="EFFB125D">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373302" y="604110"/>
            <a:ext cx="3350501" cy="6090305"/>
          </a:xfrm>
          <a:prstGeom prst="rect">
            <a:avLst/>
          </a:prstGeom>
        </p:spPr>
      </p:pic>
      <p:sp>
        <p:nvSpPr>
          <p:cNvPr id="7" name="Title 1"/>
          <p:cNvSpPr>
            <a:spLocks noGrp="1"/>
          </p:cNvSpPr>
          <p:nvPr>
            <p:ph type="title"/>
          </p:nvPr>
        </p:nvSpPr>
        <p:spPr>
          <a:xfrm>
            <a:off x="0" y="0"/>
            <a:ext cx="12192000" cy="604110"/>
          </a:xfrm>
        </p:spPr>
        <p:txBody>
          <a:bodyPr>
            <a:normAutofit/>
          </a:bodyPr>
          <a:lstStyle/>
          <a:p>
            <a:r>
              <a:rPr lang="en-US" sz="2800" b="1" dirty="0"/>
              <a:t>	Fake Turquoise		      Fake Ruby 		      Fake Emerald</a:t>
            </a:r>
            <a:endParaRPr lang="en-GB" sz="2800" b="1" dirty="0"/>
          </a:p>
        </p:txBody>
      </p:sp>
      <p:pic>
        <p:nvPicPr>
          <p:cNvPr id="3" name="3">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8380804" y="604110"/>
            <a:ext cx="3350501" cy="6090305"/>
          </a:xfrm>
          <a:prstGeom prst="rect">
            <a:avLst/>
          </a:prstGeom>
        </p:spPr>
      </p:pic>
    </p:spTree>
    <p:extLst>
      <p:ext uri="{BB962C8B-B14F-4D97-AF65-F5344CB8AC3E}">
        <p14:creationId xmlns:p14="http://schemas.microsoft.com/office/powerpoint/2010/main" val="34235634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4"/>
                </p:tgtEl>
              </p:cMediaNode>
            </p:video>
            <p:video>
              <p:cMediaNode vol="80000">
                <p:cTn id="13" fill="hold" display="0">
                  <p:stCondLst>
                    <p:cond delay="indefinite"/>
                  </p:stCondLst>
                </p:cTn>
                <p:tgtEl>
                  <p:spTgt spid="6"/>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video>
              <p:cMediaNode vol="80000">
                <p:cTn id="19" fill="hold" display="0">
                  <p:stCondLst>
                    <p:cond delay="indefinite"/>
                  </p:stCondLst>
                </p:cTn>
                <p:tgtEl>
                  <p:spTgt spid="3"/>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References </a:t>
            </a:r>
          </a:p>
        </p:txBody>
      </p:sp>
      <p:sp>
        <p:nvSpPr>
          <p:cNvPr id="3" name="Content Placeholder 2"/>
          <p:cNvSpPr>
            <a:spLocks noGrp="1"/>
          </p:cNvSpPr>
          <p:nvPr>
            <p:ph idx="1"/>
          </p:nvPr>
        </p:nvSpPr>
        <p:spPr/>
        <p:txBody>
          <a:bodyPr>
            <a:normAutofit fontScale="47500" lnSpcReduction="20000"/>
          </a:bodyPr>
          <a:lstStyle/>
          <a:p>
            <a:r>
              <a:rPr lang="en-US" dirty="0"/>
              <a:t>[1]	“Strategic Plan for Pakistan ’ s Gems and Jewelry Industry,” 2006.</a:t>
            </a:r>
          </a:p>
          <a:p>
            <a:endParaRPr lang="en-US" dirty="0"/>
          </a:p>
          <a:p>
            <a:r>
              <a:rPr lang="en-US" dirty="0"/>
              <a:t>[2]	L. Leon-Reina, J. M. </a:t>
            </a:r>
            <a:r>
              <a:rPr lang="en-US" dirty="0" err="1"/>
              <a:t>Compana</a:t>
            </a:r>
            <a:r>
              <a:rPr lang="en-US" dirty="0"/>
              <a:t>, Á. G. De la Torre, R. Moreno, L. E. </a:t>
            </a:r>
            <a:r>
              <a:rPr lang="en-US" dirty="0" err="1"/>
              <a:t>Ochando</a:t>
            </a:r>
            <a:r>
              <a:rPr lang="en-US" dirty="0"/>
              <a:t>, and M. A. G. Aranda, “Powder diffraction analysis of gemstone inclusions,” Powder Diffraction, vol. 26, no. 1, pp. 48–52, 2011, </a:t>
            </a:r>
            <a:r>
              <a:rPr lang="en-US" dirty="0" err="1"/>
              <a:t>doi</a:t>
            </a:r>
            <a:r>
              <a:rPr lang="en-US" dirty="0"/>
              <a:t>: 10.1154/1.3552672.</a:t>
            </a:r>
          </a:p>
          <a:p>
            <a:r>
              <a:rPr lang="en-US" dirty="0"/>
              <a:t>[3]	W. </a:t>
            </a:r>
            <a:r>
              <a:rPr lang="en-US" dirty="0" err="1"/>
              <a:t>Aizuddin</a:t>
            </a:r>
            <a:r>
              <a:rPr lang="en-US" dirty="0"/>
              <a:t>, W. Razali, N. </a:t>
            </a:r>
            <a:r>
              <a:rPr lang="en-US" dirty="0" err="1"/>
              <a:t>Atiqah</a:t>
            </a:r>
            <a:r>
              <a:rPr lang="en-US" dirty="0"/>
              <a:t>, B. </a:t>
            </a:r>
            <a:r>
              <a:rPr lang="en-US" dirty="0" err="1"/>
              <a:t>Baharudeen</a:t>
            </a:r>
            <a:r>
              <a:rPr lang="en-US" dirty="0"/>
              <a:t>, F. </a:t>
            </a:r>
            <a:r>
              <a:rPr lang="en-US" dirty="0" err="1"/>
              <a:t>Najihah</a:t>
            </a:r>
            <a:r>
              <a:rPr lang="en-US" dirty="0"/>
              <a:t>, and B. Mat, “Gemstone identification using fluorescence technique,” vol. 3, no. September, pp. 73–78, 2020.</a:t>
            </a:r>
          </a:p>
          <a:p>
            <a:r>
              <a:rPr lang="en-US" dirty="0"/>
              <a:t>[4]	J. </a:t>
            </a:r>
            <a:r>
              <a:rPr lang="en-US" dirty="0" err="1"/>
              <a:t>Jehlička</a:t>
            </a:r>
            <a:r>
              <a:rPr lang="en-US" dirty="0"/>
              <a:t>, A. </a:t>
            </a:r>
            <a:r>
              <a:rPr lang="en-US" dirty="0" err="1"/>
              <a:t>Culka</a:t>
            </a:r>
            <a:r>
              <a:rPr lang="en-US" dirty="0"/>
              <a:t>, M. </a:t>
            </a:r>
            <a:r>
              <a:rPr lang="en-US" dirty="0" err="1"/>
              <a:t>Baštová</a:t>
            </a:r>
            <a:r>
              <a:rPr lang="en-US" dirty="0"/>
              <a:t>, P. </a:t>
            </a:r>
            <a:r>
              <a:rPr lang="en-US" dirty="0" err="1"/>
              <a:t>Bašta</a:t>
            </a:r>
            <a:r>
              <a:rPr lang="en-US" dirty="0"/>
              <a:t>, and J. </a:t>
            </a:r>
            <a:r>
              <a:rPr lang="en-US" dirty="0" err="1"/>
              <a:t>Kuntos</a:t>
            </a:r>
            <a:r>
              <a:rPr lang="en-US" dirty="0"/>
              <a:t>, “The Ring Monstrance from the Loreto treasury in Prague: Handheld Raman spectrometer for identification of gemstones,” Philosophical Transactions of the Royal Society A: Mathematical, Physical and Engineering Sciences, vol. 374, no. 2082, 2016, </a:t>
            </a:r>
            <a:r>
              <a:rPr lang="en-US" dirty="0" err="1"/>
              <a:t>doi</a:t>
            </a:r>
            <a:r>
              <a:rPr lang="en-US" dirty="0"/>
              <a:t>: 10.1098/rsta.2016.0042.</a:t>
            </a:r>
          </a:p>
          <a:p>
            <a:r>
              <a:rPr lang="en-US" dirty="0"/>
              <a:t>[5]	S. </a:t>
            </a:r>
            <a:r>
              <a:rPr lang="en-US" dirty="0" err="1"/>
              <a:t>Saeseaw</a:t>
            </a:r>
            <a:r>
              <a:rPr lang="en-US" dirty="0"/>
              <a:t>, N. D. Renfro, A. C. </a:t>
            </a:r>
            <a:r>
              <a:rPr lang="en-US" dirty="0" err="1"/>
              <a:t>Palke</a:t>
            </a:r>
            <a:r>
              <a:rPr lang="en-US" dirty="0"/>
              <a:t>, Z. Sun, and S. F. McClure, “Geographic origin determination of emerald,” Gems and Gemology, vol. 55, no. 4, pp. 614–646, 2019, </a:t>
            </a:r>
            <a:r>
              <a:rPr lang="en-US" dirty="0" err="1"/>
              <a:t>doi</a:t>
            </a:r>
            <a:r>
              <a:rPr lang="en-US" dirty="0"/>
              <a:t>: 10.5741/GEMS.55.4.614.</a:t>
            </a:r>
          </a:p>
          <a:p>
            <a:r>
              <a:rPr lang="en-US" dirty="0"/>
              <a:t>[6]	E. Fritsch and C. M. Stockton, “Infrared spectroscopy in gem identification.,” Gems &amp; Gemology, vol. 23, no. Spring, pp. 18–26, 1987, </a:t>
            </a:r>
            <a:r>
              <a:rPr lang="en-US" dirty="0" err="1"/>
              <a:t>doi</a:t>
            </a:r>
            <a:r>
              <a:rPr lang="en-US" dirty="0"/>
              <a:t>: 10.5741/gems.23.1.18.</a:t>
            </a:r>
          </a:p>
          <a:p>
            <a:r>
              <a:rPr lang="en-US" dirty="0"/>
              <a:t>[7]	L. Leon-Reina, J. M. </a:t>
            </a:r>
            <a:r>
              <a:rPr lang="en-US" dirty="0" err="1"/>
              <a:t>Compana</a:t>
            </a:r>
            <a:r>
              <a:rPr lang="en-US" dirty="0"/>
              <a:t>, Á. G. De la Torre, R. Moreno, L. E. </a:t>
            </a:r>
            <a:r>
              <a:rPr lang="en-US" dirty="0" err="1"/>
              <a:t>Ochando</a:t>
            </a:r>
            <a:r>
              <a:rPr lang="en-US" dirty="0"/>
              <a:t>, and M. A. G. Aranda, “Powder diffraction analysis of gemstone inclusions,” Powder Diffraction, vol. 26, no. 1, pp. 48–52, 2011, </a:t>
            </a:r>
            <a:r>
              <a:rPr lang="en-US" dirty="0" err="1"/>
              <a:t>doi</a:t>
            </a:r>
            <a:r>
              <a:rPr lang="en-US" dirty="0"/>
              <a:t>: 10.1154/1.3552672.</a:t>
            </a:r>
          </a:p>
          <a:p>
            <a:r>
              <a:rPr lang="en-US" dirty="0"/>
              <a:t>[8]	W. </a:t>
            </a:r>
            <a:r>
              <a:rPr lang="en-US" dirty="0" err="1"/>
              <a:t>Aizuddin</a:t>
            </a:r>
            <a:r>
              <a:rPr lang="en-US" dirty="0"/>
              <a:t>, W. Razali, N. </a:t>
            </a:r>
            <a:r>
              <a:rPr lang="en-US" dirty="0" err="1"/>
              <a:t>Atiqah</a:t>
            </a:r>
            <a:r>
              <a:rPr lang="en-US" dirty="0"/>
              <a:t>, B. </a:t>
            </a:r>
            <a:r>
              <a:rPr lang="en-US" dirty="0" err="1"/>
              <a:t>Baharudeen</a:t>
            </a:r>
            <a:r>
              <a:rPr lang="en-US" dirty="0"/>
              <a:t>, F. </a:t>
            </a:r>
            <a:r>
              <a:rPr lang="en-US" dirty="0" err="1"/>
              <a:t>Najihah</a:t>
            </a:r>
            <a:r>
              <a:rPr lang="en-US" dirty="0"/>
              <a:t>, and B. Mat, “Gemstone identification using fluorescence technique,” vol. 3, no. September, pp. 73–78, 2020.</a:t>
            </a:r>
          </a:p>
          <a:p>
            <a:r>
              <a:rPr lang="en-US" dirty="0"/>
              <a:t>	</a:t>
            </a:r>
          </a:p>
          <a:p>
            <a:pPr marL="0" indent="0">
              <a:buNone/>
            </a:pPr>
            <a:r>
              <a:rPr lang="en-US" dirty="0">
                <a:solidFill>
                  <a:srgbClr val="0000FF"/>
                </a:solidFill>
              </a:rPr>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9556" y="250985"/>
            <a:ext cx="1985264" cy="560545"/>
          </a:xfrm>
          <a:prstGeom prst="rect">
            <a:avLst/>
          </a:prstGeom>
        </p:spPr>
      </p:pic>
    </p:spTree>
    <p:extLst>
      <p:ext uri="{BB962C8B-B14F-4D97-AF65-F5344CB8AC3E}">
        <p14:creationId xmlns:p14="http://schemas.microsoft.com/office/powerpoint/2010/main" val="921350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Literature Review</a:t>
            </a:r>
            <a:endParaRPr lang="en-GB" b="1" dirty="0"/>
          </a:p>
        </p:txBody>
      </p:sp>
      <p:sp>
        <p:nvSpPr>
          <p:cNvPr id="3" name="Content Placeholder 2"/>
          <p:cNvSpPr>
            <a:spLocks noGrp="1"/>
          </p:cNvSpPr>
          <p:nvPr>
            <p:ph idx="1"/>
          </p:nvPr>
        </p:nvSpPr>
        <p:spPr/>
        <p:txBody>
          <a:bodyPr>
            <a:normAutofit/>
          </a:bodyPr>
          <a:lstStyle/>
          <a:p>
            <a:pPr lvl="1"/>
            <a:r>
              <a:rPr lang="en-US" dirty="0"/>
              <a:t>11 research papers reviewed </a:t>
            </a:r>
          </a:p>
          <a:p>
            <a:pPr lvl="1"/>
            <a:endParaRPr lang="en-US" dirty="0"/>
          </a:p>
          <a:p>
            <a:pPr lvl="1"/>
            <a:r>
              <a:rPr lang="en-US" dirty="0"/>
              <a:t>2 Streams–identification of gemstones using hardware, identification of gemstone using machine learning</a:t>
            </a:r>
          </a:p>
          <a:p>
            <a:pPr marL="457200" lvl="1" indent="0">
              <a:buNone/>
            </a:pPr>
            <a:endParaRPr lang="en-US" dirty="0"/>
          </a:p>
          <a:p>
            <a:pPr lvl="1"/>
            <a:r>
              <a:rPr lang="en-US" dirty="0"/>
              <a:t>5 were of hardware, 6 were of machine learning</a:t>
            </a:r>
          </a:p>
          <a:p>
            <a:pPr marL="457200" lvl="1" indent="0">
              <a:buNone/>
            </a:pPr>
            <a:endParaRPr lang="en-GB" dirty="0"/>
          </a:p>
        </p:txBody>
      </p:sp>
    </p:spTree>
    <p:extLst>
      <p:ext uri="{BB962C8B-B14F-4D97-AF65-F5344CB8AC3E}">
        <p14:creationId xmlns:p14="http://schemas.microsoft.com/office/powerpoint/2010/main" val="3961480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lstStyle/>
          <a:p>
            <a:pPr algn="ctr"/>
            <a:r>
              <a:rPr lang="en-US" b="1" dirty="0"/>
              <a:t>References </a:t>
            </a:r>
          </a:p>
        </p:txBody>
      </p:sp>
      <p:sp>
        <p:nvSpPr>
          <p:cNvPr id="3" name="Content Placeholder 2"/>
          <p:cNvSpPr>
            <a:spLocks noGrp="1"/>
          </p:cNvSpPr>
          <p:nvPr>
            <p:ph idx="1"/>
          </p:nvPr>
        </p:nvSpPr>
        <p:spPr/>
        <p:txBody>
          <a:bodyPr>
            <a:normAutofit fontScale="47500" lnSpcReduction="20000"/>
          </a:bodyPr>
          <a:lstStyle/>
          <a:p>
            <a:pPr marL="0" indent="0">
              <a:buNone/>
            </a:pPr>
            <a:r>
              <a:rPr lang="en-US" dirty="0"/>
              <a:t>[10] Type Identification System Based on HSV Space </a:t>
            </a:r>
            <a:r>
              <a:rPr lang="en-US" dirty="0" err="1"/>
              <a:t>Colour</a:t>
            </a:r>
            <a:r>
              <a:rPr lang="en-US" dirty="0"/>
              <a:t> Using an Artificial Neural Network Back Propagation Algorithm,” vol. 149, no. </a:t>
            </a:r>
            <a:r>
              <a:rPr lang="en-US" dirty="0" err="1"/>
              <a:t>Icosat</a:t>
            </a:r>
            <a:r>
              <a:rPr lang="en-US" dirty="0"/>
              <a:t> 2017, pp. 104–109, 2018, </a:t>
            </a:r>
            <a:r>
              <a:rPr lang="en-US" dirty="0" err="1"/>
              <a:t>doi</a:t>
            </a:r>
            <a:r>
              <a:rPr lang="en-US" dirty="0"/>
              <a:t>: 10.2991/icosat-17.2018.24.</a:t>
            </a:r>
          </a:p>
          <a:p>
            <a:pPr marL="0" indent="0">
              <a:buNone/>
            </a:pPr>
            <a:r>
              <a:rPr lang="en-US" dirty="0"/>
              <a:t>[10]	A. </a:t>
            </a:r>
            <a:r>
              <a:rPr lang="en-US" dirty="0" err="1"/>
              <a:t>Ostreika</a:t>
            </a:r>
            <a:r>
              <a:rPr lang="en-US" dirty="0"/>
              <a:t>, M. </a:t>
            </a:r>
            <a:r>
              <a:rPr lang="en-US" dirty="0" err="1"/>
              <a:t>Pivoras</a:t>
            </a:r>
            <a:r>
              <a:rPr lang="en-US" dirty="0"/>
              <a:t>, A. </a:t>
            </a:r>
            <a:r>
              <a:rPr lang="en-US" dirty="0" err="1"/>
              <a:t>Misevičius</a:t>
            </a:r>
            <a:r>
              <a:rPr lang="en-US" dirty="0"/>
              <a:t>, T. </a:t>
            </a:r>
            <a:r>
              <a:rPr lang="en-US" dirty="0" err="1"/>
              <a:t>Skersys</a:t>
            </a:r>
            <a:r>
              <a:rPr lang="en-US" dirty="0"/>
              <a:t>, and L. </a:t>
            </a:r>
            <a:r>
              <a:rPr lang="en-US" dirty="0" err="1"/>
              <a:t>Paulauskas</a:t>
            </a:r>
            <a:r>
              <a:rPr lang="en-US" dirty="0"/>
              <a:t>, “Classification of objects by shape applied to amber gemstone classification,” Applied Sciences (Switzerland), vol. 11, no. 3, pp. 1–14, 2021, </a:t>
            </a:r>
            <a:r>
              <a:rPr lang="en-US" dirty="0" err="1"/>
              <a:t>doi</a:t>
            </a:r>
            <a:r>
              <a:rPr lang="en-US" dirty="0"/>
              <a:t>: 10.3390/app11031024.</a:t>
            </a:r>
          </a:p>
          <a:p>
            <a:pPr marL="0" indent="0">
              <a:buNone/>
            </a:pPr>
            <a:r>
              <a:rPr lang="en-US" dirty="0"/>
              <a:t>[11]	J. T. </a:t>
            </a:r>
            <a:r>
              <a:rPr lang="en-US" dirty="0" err="1"/>
              <a:t>Qiu</a:t>
            </a:r>
            <a:r>
              <a:rPr lang="en-US" dirty="0"/>
              <a:t>, L. </a:t>
            </a:r>
            <a:r>
              <a:rPr lang="en-US" dirty="0" err="1"/>
              <a:t>Qiu</a:t>
            </a:r>
            <a:r>
              <a:rPr lang="en-US" dirty="0"/>
              <a:t>, and H. X. Mu, “Feasibility of gem identification using reflectance spectra coupled with artificial intelligence,” Spectroscopy Letters, vol. 52, no. 9, pp. 520–532, 2019, </a:t>
            </a:r>
            <a:r>
              <a:rPr lang="en-US" dirty="0" err="1"/>
              <a:t>doi</a:t>
            </a:r>
            <a:r>
              <a:rPr lang="en-US" dirty="0"/>
              <a:t>: 10.1080/00387010.2019.1671873.</a:t>
            </a:r>
          </a:p>
          <a:p>
            <a:pPr marL="0" indent="0">
              <a:buNone/>
            </a:pPr>
            <a:r>
              <a:rPr lang="en-US" dirty="0"/>
              <a:t>[12]	S. </a:t>
            </a:r>
            <a:r>
              <a:rPr lang="en-US" dirty="0" err="1"/>
              <a:t>Sinkevicius</a:t>
            </a:r>
            <a:r>
              <a:rPr lang="en-US" dirty="0"/>
              <a:t>, A. </a:t>
            </a:r>
            <a:r>
              <a:rPr lang="en-US" dirty="0" err="1"/>
              <a:t>Lipnickas</a:t>
            </a:r>
            <a:r>
              <a:rPr lang="en-US" dirty="0"/>
              <a:t>, and K. Rimkus, “Amber gemstones sorting by </a:t>
            </a:r>
            <a:r>
              <a:rPr lang="en-US" dirty="0" err="1"/>
              <a:t>colour</a:t>
            </a:r>
            <a:r>
              <a:rPr lang="en-US" dirty="0"/>
              <a:t>,” </a:t>
            </a:r>
            <a:r>
              <a:rPr lang="en-US" dirty="0" err="1"/>
              <a:t>Elektronika</a:t>
            </a:r>
            <a:r>
              <a:rPr lang="en-US" dirty="0"/>
              <a:t> </a:t>
            </a:r>
            <a:r>
              <a:rPr lang="en-US" dirty="0" err="1"/>
              <a:t>ir</a:t>
            </a:r>
            <a:r>
              <a:rPr lang="en-US" dirty="0"/>
              <a:t> </a:t>
            </a:r>
            <a:r>
              <a:rPr lang="en-US" dirty="0" err="1"/>
              <a:t>Elektrotechnika</a:t>
            </a:r>
            <a:r>
              <a:rPr lang="en-US" dirty="0"/>
              <a:t>, vol. 23, no. 2, pp. 10–14, 2017, </a:t>
            </a:r>
            <a:r>
              <a:rPr lang="en-US" dirty="0" err="1"/>
              <a:t>doi</a:t>
            </a:r>
            <a:r>
              <a:rPr lang="en-US" dirty="0"/>
              <a:t>: 10.5755/j01.eie.23.2.17993.</a:t>
            </a:r>
          </a:p>
          <a:p>
            <a:pPr marL="0" indent="0">
              <a:buNone/>
            </a:pPr>
            <a:r>
              <a:rPr lang="en-US" dirty="0"/>
              <a:t>[13]	D. Wang, L. Bischof, R. </a:t>
            </a:r>
            <a:r>
              <a:rPr lang="en-US" dirty="0" err="1"/>
              <a:t>Lagerstrom</a:t>
            </a:r>
            <a:r>
              <a:rPr lang="en-US" dirty="0"/>
              <a:t>, V. </a:t>
            </a:r>
            <a:r>
              <a:rPr lang="en-US" dirty="0" err="1"/>
              <a:t>Hilsenstein</a:t>
            </a:r>
            <a:r>
              <a:rPr lang="en-US" dirty="0"/>
              <a:t>, A. </a:t>
            </a:r>
            <a:r>
              <a:rPr lang="en-US" dirty="0" err="1"/>
              <a:t>Hornabrook</a:t>
            </a:r>
            <a:r>
              <a:rPr lang="en-US" dirty="0"/>
              <a:t>, and G. </a:t>
            </a:r>
            <a:r>
              <a:rPr lang="en-US" dirty="0" err="1"/>
              <a:t>Hornabrook</a:t>
            </a:r>
            <a:r>
              <a:rPr lang="en-US" dirty="0"/>
              <a:t>, “Automated Opal Grading by Imaging and Statistical Learning,” IEEE Transactions on Systems, Man, and Cybernetics: Systems, vol. 46, no. 2, pp. 185–201, 2016, </a:t>
            </a:r>
            <a:r>
              <a:rPr lang="en-US" dirty="0" err="1"/>
              <a:t>doi</a:t>
            </a:r>
            <a:r>
              <a:rPr lang="en-US" dirty="0"/>
              <a:t>: 10.1109/TSMC.2015.2427776.</a:t>
            </a:r>
          </a:p>
          <a:p>
            <a:pPr marL="0" indent="0">
              <a:buNone/>
            </a:pPr>
            <a:r>
              <a:rPr lang="en-US" dirty="0"/>
              <a:t>[14]	S. </a:t>
            </a:r>
            <a:r>
              <a:rPr lang="en-US" dirty="0" err="1"/>
              <a:t>Sinkevicius</a:t>
            </a:r>
            <a:r>
              <a:rPr lang="en-US" dirty="0"/>
              <a:t>, A. </a:t>
            </a:r>
            <a:r>
              <a:rPr lang="en-US" dirty="0" err="1"/>
              <a:t>Lipnickas</a:t>
            </a:r>
            <a:r>
              <a:rPr lang="en-US" dirty="0"/>
              <a:t>, and K. Rimkus, “Multiclass amber gemstones classification with various segmentation and committee strategies,” Proceedings of the 2013 IEEE 7th International Conference on Intelligent Data Acquisition and Advanced Computing Systems, IDAACS 2013, vol. 1, no. September, pp. 304–308, 2013, </a:t>
            </a:r>
            <a:r>
              <a:rPr lang="en-US" dirty="0" err="1"/>
              <a:t>doi</a:t>
            </a:r>
            <a:r>
              <a:rPr lang="en-US" dirty="0"/>
              <a:t>: 10.1109/IDAACS.2013.6662694.</a:t>
            </a:r>
          </a:p>
          <a:p>
            <a:pPr marL="0" indent="0">
              <a:buNone/>
            </a:pPr>
            <a:r>
              <a:rPr lang="en-US" dirty="0"/>
              <a:t>[15]	“Machine Learning: What it is and why it matters | SAS.” https://www.sas.com/en_us/insights/analytics/machine-learning.html#:~:text=Machine learning is a </a:t>
            </a:r>
            <a:r>
              <a:rPr lang="en-US" dirty="0" err="1"/>
              <a:t>method,decisions</a:t>
            </a:r>
            <a:r>
              <a:rPr lang="en-US" dirty="0"/>
              <a:t> with minimal human intervention. (accessed April 3, 2021) (accessed Jun. 25, 2021).</a:t>
            </a:r>
          </a:p>
          <a:p>
            <a:pPr marL="0" indent="0">
              <a:buNone/>
            </a:pPr>
            <a:r>
              <a:rPr lang="en-US" dirty="0"/>
              <a:t>[16]	“Emerald. [Online]. Available: https://www.kuwaitgems.com/emerald/. [Accessed: 26-Dec-2021].” https://www.kuwaitgems.com/emerald/ (accessed Dec. 27, 2021).</a:t>
            </a:r>
          </a:p>
          <a:p>
            <a:pPr marL="0" indent="0">
              <a:buNone/>
            </a:pPr>
            <a:r>
              <a:rPr lang="en-US" dirty="0"/>
              <a:t>[17]	“‘Gem auctions online - verified gemstone dealers - gemstones for sale,’ Gem Rock Auctions. [Online]. Available: https://www.gemrockauctions.com/. [Accessed: 26-Dec-2021].” https://www.gemrockauctions.com/ (accessed Dec. 27, 2021).</a:t>
            </a:r>
          </a:p>
          <a:p>
            <a:pPr marL="0" indent="0">
              <a:buNone/>
            </a:pPr>
            <a:r>
              <a:rPr lang="en-US" dirty="0"/>
              <a:t>[18]	F. Chollet, M A N </a:t>
            </a:r>
            <a:r>
              <a:rPr lang="en-US" dirty="0" err="1"/>
              <a:t>N</a:t>
            </a:r>
            <a:r>
              <a:rPr lang="en-US" dirty="0"/>
              <a:t> I N G. </a:t>
            </a:r>
          </a:p>
          <a:p>
            <a:pPr marL="0" indent="0">
              <a:buNone/>
            </a:pPr>
            <a:endParaRPr lang="en-US" dirty="0">
              <a:solidFill>
                <a:srgbClr val="0000FF"/>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9556" y="250985"/>
            <a:ext cx="1985264" cy="560545"/>
          </a:xfrm>
          <a:prstGeom prst="rect">
            <a:avLst/>
          </a:prstGeom>
        </p:spPr>
      </p:pic>
    </p:spTree>
    <p:extLst>
      <p:ext uri="{BB962C8B-B14F-4D97-AF65-F5344CB8AC3E}">
        <p14:creationId xmlns:p14="http://schemas.microsoft.com/office/powerpoint/2010/main" val="4179606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8600" y="3162459"/>
            <a:ext cx="9144000" cy="1579404"/>
          </a:xfrm>
          <a:solidFill>
            <a:schemeClr val="bg2"/>
          </a:solidFill>
        </p:spPr>
        <p:txBody>
          <a:bodyPr>
            <a:normAutofit fontScale="90000"/>
          </a:bodyPr>
          <a:lstStyle/>
          <a:p>
            <a:r>
              <a:rPr lang="en-US" dirty="0"/>
              <a:t>Al-</a:t>
            </a:r>
            <a:r>
              <a:rPr lang="en-US" dirty="0" err="1"/>
              <a:t>Biruni</a:t>
            </a:r>
            <a:r>
              <a:rPr lang="en-US" dirty="0"/>
              <a:t> Gemstones Authenticator</a:t>
            </a:r>
            <a:endParaRPr lang="en-US" dirty="0">
              <a:solidFill>
                <a:srgbClr val="0000FF"/>
              </a:solidFill>
            </a:endParaRPr>
          </a:p>
        </p:txBody>
      </p:sp>
      <p:sp>
        <p:nvSpPr>
          <p:cNvPr id="3" name="Subtitle 2"/>
          <p:cNvSpPr>
            <a:spLocks noGrp="1"/>
          </p:cNvSpPr>
          <p:nvPr>
            <p:ph type="subTitle" idx="1"/>
          </p:nvPr>
        </p:nvSpPr>
        <p:spPr>
          <a:xfrm>
            <a:off x="1498600" y="4833938"/>
            <a:ext cx="9144000" cy="455612"/>
          </a:xfrm>
          <a:solidFill>
            <a:schemeClr val="bg2"/>
          </a:solidFill>
        </p:spPr>
        <p:txBody>
          <a:bodyPr/>
          <a:lstStyle/>
          <a:p>
            <a:r>
              <a:rPr lang="en-US" dirty="0"/>
              <a:t>FYP Defense Presentation By BSCS-S21-001</a:t>
            </a:r>
          </a:p>
        </p:txBody>
      </p:sp>
      <p:graphicFrame>
        <p:nvGraphicFramePr>
          <p:cNvPr id="5" name="Table 4"/>
          <p:cNvGraphicFramePr>
            <a:graphicFrameLocks noGrp="1"/>
          </p:cNvGraphicFramePr>
          <p:nvPr>
            <p:extLst>
              <p:ext uri="{D42A27DB-BD31-4B8C-83A1-F6EECF244321}">
                <p14:modId xmlns:p14="http://schemas.microsoft.com/office/powerpoint/2010/main" val="1686107881"/>
              </p:ext>
            </p:extLst>
          </p:nvPr>
        </p:nvGraphicFramePr>
        <p:xfrm>
          <a:off x="609600" y="5381625"/>
          <a:ext cx="10922000" cy="741680"/>
        </p:xfrm>
        <a:graphic>
          <a:graphicData uri="http://schemas.openxmlformats.org/drawingml/2006/table">
            <a:tbl>
              <a:tblPr>
                <a:tableStyleId>{073A0DAA-6AF3-43AB-8588-CEC1D06C72B9}</a:tableStyleId>
              </a:tblPr>
              <a:tblGrid>
                <a:gridCol w="5461000">
                  <a:extLst>
                    <a:ext uri="{9D8B030D-6E8A-4147-A177-3AD203B41FA5}">
                      <a16:colId xmlns:a16="http://schemas.microsoft.com/office/drawing/2014/main" val="20000"/>
                    </a:ext>
                  </a:extLst>
                </a:gridCol>
                <a:gridCol w="5461000">
                  <a:extLst>
                    <a:ext uri="{9D8B030D-6E8A-4147-A177-3AD203B41FA5}">
                      <a16:colId xmlns:a16="http://schemas.microsoft.com/office/drawing/2014/main" val="20001"/>
                    </a:ext>
                  </a:extLst>
                </a:gridCol>
              </a:tblGrid>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03-134181-008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tx1"/>
                          </a:solidFill>
                        </a:rPr>
                        <a:t>Jibran</a:t>
                      </a:r>
                      <a:r>
                        <a:rPr lang="en-US" dirty="0">
                          <a:solidFill>
                            <a:schemeClr val="tx1"/>
                          </a:solidFill>
                        </a:rPr>
                        <a:t> Ali</a:t>
                      </a:r>
                    </a:p>
                  </a:txBody>
                  <a:tcPr/>
                </a:tc>
                <a:extLst>
                  <a:ext uri="{0D108BD9-81ED-4DB2-BD59-A6C34878D82A}">
                    <a16:rowId xmlns:a16="http://schemas.microsoft.com/office/drawing/2014/main" val="10000"/>
                  </a:ext>
                </a:extLst>
              </a:tr>
              <a:tr h="370840">
                <a:tc>
                  <a:txBody>
                    <a:bodyPr/>
                    <a:lstStyle/>
                    <a:p>
                      <a:pPr algn="r"/>
                      <a:r>
                        <a:rPr lang="en-US" dirty="0">
                          <a:solidFill>
                            <a:schemeClr val="tx1"/>
                          </a:solidFill>
                        </a:rPr>
                        <a:t>03-134181-021</a:t>
                      </a:r>
                    </a:p>
                  </a:txBody>
                  <a:tcPr/>
                </a:tc>
                <a:tc>
                  <a:txBody>
                    <a:bodyPr/>
                    <a:lstStyle/>
                    <a:p>
                      <a:pPr algn="l" rtl="0"/>
                      <a:r>
                        <a:rPr lang="en-US" dirty="0">
                          <a:solidFill>
                            <a:schemeClr val="tx1"/>
                          </a:solidFill>
                        </a:rPr>
                        <a:t>Muhammad </a:t>
                      </a:r>
                      <a:r>
                        <a:rPr lang="en-US" dirty="0" err="1">
                          <a:solidFill>
                            <a:schemeClr val="tx1"/>
                          </a:solidFill>
                        </a:rPr>
                        <a:t>Muzamil</a:t>
                      </a:r>
                      <a:r>
                        <a:rPr lang="en-US" baseline="0" dirty="0">
                          <a:solidFill>
                            <a:schemeClr val="tx1"/>
                          </a:solidFill>
                        </a:rPr>
                        <a:t> Rashid</a:t>
                      </a:r>
                      <a:endParaRPr lang="en-US" dirty="0">
                        <a:solidFill>
                          <a:schemeClr val="tx1"/>
                        </a:solidFill>
                      </a:endParaRP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37" y="297180"/>
            <a:ext cx="4048125" cy="1143000"/>
          </a:xfrm>
          <a:prstGeom prst="rect">
            <a:avLst/>
          </a:prstGeom>
        </p:spPr>
      </p:pic>
      <p:sp>
        <p:nvSpPr>
          <p:cNvPr id="9" name="Title 1"/>
          <p:cNvSpPr txBox="1">
            <a:spLocks/>
          </p:cNvSpPr>
          <p:nvPr/>
        </p:nvSpPr>
        <p:spPr>
          <a:xfrm>
            <a:off x="4254500" y="571500"/>
            <a:ext cx="6388100" cy="1038383"/>
          </a:xfrm>
          <a:prstGeom prst="rect">
            <a:avLst/>
          </a:prstGeom>
          <a:ln>
            <a:solidFill>
              <a:schemeClr val="tx1"/>
            </a:solid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Thanks</a:t>
            </a:r>
          </a:p>
        </p:txBody>
      </p:sp>
      <p:sp>
        <p:nvSpPr>
          <p:cNvPr id="10" name="Content Placeholder 2"/>
          <p:cNvSpPr txBox="1">
            <a:spLocks/>
          </p:cNvSpPr>
          <p:nvPr/>
        </p:nvSpPr>
        <p:spPr>
          <a:xfrm>
            <a:off x="4254500" y="1622583"/>
            <a:ext cx="6388100" cy="1412875"/>
          </a:xfrm>
          <a:prstGeom prst="rect">
            <a:avLst/>
          </a:prstGeom>
          <a:ln>
            <a:solidFill>
              <a:schemeClr val="tx1"/>
            </a:solid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Please feel free to:</a:t>
            </a:r>
          </a:p>
          <a:p>
            <a:pPr lvl="1" algn="l"/>
            <a:r>
              <a:rPr lang="en-US" dirty="0"/>
              <a:t>Ask any further details</a:t>
            </a:r>
          </a:p>
          <a:p>
            <a:pPr lvl="1" algn="l"/>
            <a:r>
              <a:rPr lang="en-US" dirty="0"/>
              <a:t>Advise any improvements</a:t>
            </a:r>
          </a:p>
          <a:p>
            <a:pPr algn="l"/>
            <a:endParaRPr lang="en-US" dirty="0">
              <a:solidFill>
                <a:srgbClr val="0000FF"/>
              </a:solidFill>
            </a:endParaRPr>
          </a:p>
        </p:txBody>
      </p:sp>
    </p:spTree>
    <p:extLst>
      <p:ext uri="{BB962C8B-B14F-4D97-AF65-F5344CB8AC3E}">
        <p14:creationId xmlns:p14="http://schemas.microsoft.com/office/powerpoint/2010/main" val="2514616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Experiment #1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9556" y="250985"/>
            <a:ext cx="1985264" cy="560545"/>
          </a:xfrm>
          <a:prstGeom prst="rect">
            <a:avLst/>
          </a:prstGeom>
        </p:spPr>
      </p:pic>
      <p:graphicFrame>
        <p:nvGraphicFramePr>
          <p:cNvPr id="6" name="Content Placeholder 5">
            <a:extLst>
              <a:ext uri="{FF2B5EF4-FFF2-40B4-BE49-F238E27FC236}">
                <a16:creationId xmlns:a16="http://schemas.microsoft.com/office/drawing/2014/main" id="{765AECEA-7F95-495F-8C01-F4F1A09A09DE}"/>
              </a:ext>
            </a:extLst>
          </p:cNvPr>
          <p:cNvGraphicFramePr>
            <a:graphicFrameLocks noGrp="1"/>
          </p:cNvGraphicFramePr>
          <p:nvPr>
            <p:ph idx="1"/>
            <p:extLst>
              <p:ext uri="{D42A27DB-BD31-4B8C-83A1-F6EECF244321}">
                <p14:modId xmlns:p14="http://schemas.microsoft.com/office/powerpoint/2010/main" val="430886104"/>
              </p:ext>
            </p:extLst>
          </p:nvPr>
        </p:nvGraphicFramePr>
        <p:xfrm>
          <a:off x="838200" y="1507148"/>
          <a:ext cx="10515600" cy="4926849"/>
        </p:xfrm>
        <a:graphic>
          <a:graphicData uri="http://schemas.openxmlformats.org/drawingml/2006/table">
            <a:tbl>
              <a:tblPr firstRow="1" firstCol="1" bandRow="1">
                <a:tableStyleId>{B301B821-A1FF-4177-AEE7-76D212191A09}</a:tableStyleId>
              </a:tblPr>
              <a:tblGrid>
                <a:gridCol w="1628583">
                  <a:extLst>
                    <a:ext uri="{9D8B030D-6E8A-4147-A177-3AD203B41FA5}">
                      <a16:colId xmlns:a16="http://schemas.microsoft.com/office/drawing/2014/main" val="2987643502"/>
                    </a:ext>
                  </a:extLst>
                </a:gridCol>
                <a:gridCol w="1608707">
                  <a:extLst>
                    <a:ext uri="{9D8B030D-6E8A-4147-A177-3AD203B41FA5}">
                      <a16:colId xmlns:a16="http://schemas.microsoft.com/office/drawing/2014/main" val="2914820382"/>
                    </a:ext>
                  </a:extLst>
                </a:gridCol>
                <a:gridCol w="1715540">
                  <a:extLst>
                    <a:ext uri="{9D8B030D-6E8A-4147-A177-3AD203B41FA5}">
                      <a16:colId xmlns:a16="http://schemas.microsoft.com/office/drawing/2014/main" val="3600920721"/>
                    </a:ext>
                  </a:extLst>
                </a:gridCol>
                <a:gridCol w="2854678">
                  <a:extLst>
                    <a:ext uri="{9D8B030D-6E8A-4147-A177-3AD203B41FA5}">
                      <a16:colId xmlns:a16="http://schemas.microsoft.com/office/drawing/2014/main" val="3379814534"/>
                    </a:ext>
                  </a:extLst>
                </a:gridCol>
                <a:gridCol w="2708092">
                  <a:extLst>
                    <a:ext uri="{9D8B030D-6E8A-4147-A177-3AD203B41FA5}">
                      <a16:colId xmlns:a16="http://schemas.microsoft.com/office/drawing/2014/main" val="174099387"/>
                    </a:ext>
                  </a:extLst>
                </a:gridCol>
              </a:tblGrid>
              <a:tr h="812049">
                <a:tc>
                  <a:txBody>
                    <a:bodyPr/>
                    <a:lstStyle/>
                    <a:p>
                      <a:pPr marL="0" marR="0" algn="ctr">
                        <a:lnSpc>
                          <a:spcPct val="150000"/>
                        </a:lnSpc>
                        <a:spcBef>
                          <a:spcPts val="0"/>
                        </a:spcBef>
                        <a:spcAft>
                          <a:spcPts val="530"/>
                        </a:spcAft>
                      </a:pPr>
                      <a:r>
                        <a:rPr lang="en-GB" sz="1800">
                          <a:effectLst/>
                        </a:rPr>
                        <a:t>Epoch</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Batch size</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Learning rate</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Accuracy</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Validation Accuracy</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037762998"/>
                  </a:ext>
                </a:extLst>
              </a:tr>
              <a:tr h="379970">
                <a:tc>
                  <a:txBody>
                    <a:bodyPr/>
                    <a:lstStyle/>
                    <a:p>
                      <a:pPr marL="0" marR="0" algn="ctr">
                        <a:lnSpc>
                          <a:spcPct val="150000"/>
                        </a:lnSpc>
                        <a:spcBef>
                          <a:spcPts val="0"/>
                        </a:spcBef>
                        <a:spcAft>
                          <a:spcPts val="530"/>
                        </a:spcAft>
                      </a:pPr>
                      <a:r>
                        <a:rPr lang="en-GB" sz="1800">
                          <a:effectLst/>
                        </a:rPr>
                        <a:t>10</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16</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96.24</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87.24</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867526493"/>
                  </a:ext>
                </a:extLst>
              </a:tr>
              <a:tr h="379970">
                <a:tc>
                  <a:txBody>
                    <a:bodyPr/>
                    <a:lstStyle/>
                    <a:p>
                      <a:pPr marL="0" marR="0" algn="ctr">
                        <a:lnSpc>
                          <a:spcPct val="150000"/>
                        </a:lnSpc>
                        <a:spcBef>
                          <a:spcPts val="0"/>
                        </a:spcBef>
                        <a:spcAft>
                          <a:spcPts val="530"/>
                        </a:spcAft>
                      </a:pPr>
                      <a:r>
                        <a:rPr lang="en-GB" sz="1800">
                          <a:effectLst/>
                        </a:rPr>
                        <a:t>20</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16</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99.13</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93.0</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939937768"/>
                  </a:ext>
                </a:extLst>
              </a:tr>
              <a:tr h="379970">
                <a:tc>
                  <a:txBody>
                    <a:bodyPr/>
                    <a:lstStyle/>
                    <a:p>
                      <a:pPr marL="0" marR="0" algn="ctr">
                        <a:lnSpc>
                          <a:spcPct val="150000"/>
                        </a:lnSpc>
                        <a:spcBef>
                          <a:spcPts val="0"/>
                        </a:spcBef>
                        <a:spcAft>
                          <a:spcPts val="530"/>
                        </a:spcAft>
                      </a:pPr>
                      <a:r>
                        <a:rPr lang="en-GB" sz="1800">
                          <a:effectLst/>
                        </a:rPr>
                        <a:t>30</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16</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98.02</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91.24</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995416750"/>
                  </a:ext>
                </a:extLst>
              </a:tr>
              <a:tr h="379970">
                <a:tc>
                  <a:txBody>
                    <a:bodyPr/>
                    <a:lstStyle/>
                    <a:p>
                      <a:pPr marL="0" marR="0" algn="ctr">
                        <a:lnSpc>
                          <a:spcPct val="150000"/>
                        </a:lnSpc>
                        <a:spcBef>
                          <a:spcPts val="0"/>
                        </a:spcBef>
                        <a:spcAft>
                          <a:spcPts val="530"/>
                        </a:spcAft>
                      </a:pPr>
                      <a:r>
                        <a:rPr lang="en-GB" sz="1800" b="1">
                          <a:effectLst/>
                        </a:rPr>
                        <a:t>40</a:t>
                      </a:r>
                      <a:endParaRPr lang="en-US" sz="18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a:effectLst/>
                        </a:rPr>
                        <a:t>16</a:t>
                      </a:r>
                      <a:endParaRPr lang="en-US" sz="18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a:effectLst/>
                        </a:rPr>
                        <a:t>0.0001</a:t>
                      </a:r>
                      <a:endParaRPr lang="en-US" sz="18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a:effectLst/>
                        </a:rPr>
                        <a:t>99.42</a:t>
                      </a:r>
                      <a:endParaRPr lang="en-US" sz="18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93.42</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554136283"/>
                  </a:ext>
                </a:extLst>
              </a:tr>
              <a:tr h="379970">
                <a:tc>
                  <a:txBody>
                    <a:bodyPr/>
                    <a:lstStyle/>
                    <a:p>
                      <a:pPr marL="0" marR="0" algn="ctr">
                        <a:lnSpc>
                          <a:spcPct val="150000"/>
                        </a:lnSpc>
                        <a:spcBef>
                          <a:spcPts val="0"/>
                        </a:spcBef>
                        <a:spcAft>
                          <a:spcPts val="530"/>
                        </a:spcAft>
                      </a:pPr>
                      <a:r>
                        <a:rPr lang="en-GB" sz="1800">
                          <a:effectLst/>
                        </a:rPr>
                        <a:t>50</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16</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99.73</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89.65</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372398383"/>
                  </a:ext>
                </a:extLst>
              </a:tr>
              <a:tr h="379970">
                <a:tc>
                  <a:txBody>
                    <a:bodyPr/>
                    <a:lstStyle/>
                    <a:p>
                      <a:pPr marL="0" marR="0" algn="ctr">
                        <a:lnSpc>
                          <a:spcPct val="150000"/>
                        </a:lnSpc>
                        <a:spcBef>
                          <a:spcPts val="0"/>
                        </a:spcBef>
                        <a:spcAft>
                          <a:spcPts val="530"/>
                        </a:spcAft>
                      </a:pPr>
                      <a:r>
                        <a:rPr lang="en-GB" sz="1800">
                          <a:effectLst/>
                        </a:rPr>
                        <a:t>60</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16</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98.40</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90.6</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162286248"/>
                  </a:ext>
                </a:extLst>
              </a:tr>
              <a:tr h="379970">
                <a:tc>
                  <a:txBody>
                    <a:bodyPr/>
                    <a:lstStyle/>
                    <a:p>
                      <a:pPr marL="0" marR="0" algn="ctr">
                        <a:lnSpc>
                          <a:spcPct val="150000"/>
                        </a:lnSpc>
                        <a:spcBef>
                          <a:spcPts val="0"/>
                        </a:spcBef>
                        <a:spcAft>
                          <a:spcPts val="530"/>
                        </a:spcAft>
                      </a:pPr>
                      <a:r>
                        <a:rPr lang="en-GB" sz="1800">
                          <a:effectLst/>
                        </a:rPr>
                        <a:t>70</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16</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100</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89.50</a:t>
                      </a:r>
                      <a:endParaRPr lang="en-US" sz="18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4179485457"/>
                  </a:ext>
                </a:extLst>
              </a:tr>
              <a:tr h="379970">
                <a:tc>
                  <a:txBody>
                    <a:bodyPr/>
                    <a:lstStyle/>
                    <a:p>
                      <a:pPr marL="0" marR="0" algn="ctr">
                        <a:lnSpc>
                          <a:spcPct val="150000"/>
                        </a:lnSpc>
                        <a:spcBef>
                          <a:spcPts val="0"/>
                        </a:spcBef>
                        <a:spcAft>
                          <a:spcPts val="530"/>
                        </a:spcAft>
                      </a:pPr>
                      <a:r>
                        <a:rPr lang="en-GB" sz="1800">
                          <a:effectLst/>
                        </a:rPr>
                        <a:t>80</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16</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95.73</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82.33</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626169810"/>
                  </a:ext>
                </a:extLst>
              </a:tr>
              <a:tr h="379970">
                <a:tc>
                  <a:txBody>
                    <a:bodyPr/>
                    <a:lstStyle/>
                    <a:p>
                      <a:pPr marL="0" marR="0" algn="ctr">
                        <a:lnSpc>
                          <a:spcPct val="150000"/>
                        </a:lnSpc>
                        <a:spcBef>
                          <a:spcPts val="0"/>
                        </a:spcBef>
                        <a:spcAft>
                          <a:spcPts val="530"/>
                        </a:spcAft>
                      </a:pPr>
                      <a:r>
                        <a:rPr lang="en-GB" sz="1800">
                          <a:effectLst/>
                        </a:rPr>
                        <a:t>90</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16</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89.8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75</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348299188"/>
                  </a:ext>
                </a:extLst>
              </a:tr>
              <a:tr h="379970">
                <a:tc>
                  <a:txBody>
                    <a:bodyPr/>
                    <a:lstStyle/>
                    <a:p>
                      <a:pPr marL="0" marR="0" algn="ctr">
                        <a:lnSpc>
                          <a:spcPct val="150000"/>
                        </a:lnSpc>
                        <a:spcBef>
                          <a:spcPts val="0"/>
                        </a:spcBef>
                        <a:spcAft>
                          <a:spcPts val="530"/>
                        </a:spcAft>
                      </a:pPr>
                      <a:r>
                        <a:rPr lang="en-GB" sz="1800">
                          <a:effectLst/>
                        </a:rPr>
                        <a:t>100</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16</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99.73</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88.71</a:t>
                      </a:r>
                      <a:endParaRPr lang="en-US" sz="18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139028815"/>
                  </a:ext>
                </a:extLst>
              </a:tr>
            </a:tbl>
          </a:graphicData>
        </a:graphic>
      </p:graphicFrame>
    </p:spTree>
    <p:extLst>
      <p:ext uri="{BB962C8B-B14F-4D97-AF65-F5344CB8AC3E}">
        <p14:creationId xmlns:p14="http://schemas.microsoft.com/office/powerpoint/2010/main" val="2481910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Experiment #2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9556" y="250985"/>
            <a:ext cx="1985264" cy="560545"/>
          </a:xfrm>
          <a:prstGeom prst="rect">
            <a:avLst/>
          </a:prstGeom>
        </p:spPr>
      </p:pic>
      <p:graphicFrame>
        <p:nvGraphicFramePr>
          <p:cNvPr id="7" name="Content Placeholder 6">
            <a:extLst>
              <a:ext uri="{FF2B5EF4-FFF2-40B4-BE49-F238E27FC236}">
                <a16:creationId xmlns:a16="http://schemas.microsoft.com/office/drawing/2014/main" id="{A1C03C29-01A1-4FAA-B61C-EF4B5B83B301}"/>
              </a:ext>
            </a:extLst>
          </p:cNvPr>
          <p:cNvGraphicFramePr>
            <a:graphicFrameLocks noGrp="1"/>
          </p:cNvGraphicFramePr>
          <p:nvPr>
            <p:ph idx="1"/>
            <p:extLst>
              <p:ext uri="{D42A27DB-BD31-4B8C-83A1-F6EECF244321}">
                <p14:modId xmlns:p14="http://schemas.microsoft.com/office/powerpoint/2010/main" val="2392517844"/>
              </p:ext>
            </p:extLst>
          </p:nvPr>
        </p:nvGraphicFramePr>
        <p:xfrm>
          <a:off x="1304144" y="1870512"/>
          <a:ext cx="9758597" cy="4853693"/>
        </p:xfrm>
        <a:graphic>
          <a:graphicData uri="http://schemas.openxmlformats.org/drawingml/2006/table">
            <a:tbl>
              <a:tblPr firstRow="1" firstCol="1" bandRow="1">
                <a:tableStyleId>{B301B821-A1FF-4177-AEE7-76D212191A09}</a:tableStyleId>
              </a:tblPr>
              <a:tblGrid>
                <a:gridCol w="1511344">
                  <a:extLst>
                    <a:ext uri="{9D8B030D-6E8A-4147-A177-3AD203B41FA5}">
                      <a16:colId xmlns:a16="http://schemas.microsoft.com/office/drawing/2014/main" val="219163747"/>
                    </a:ext>
                  </a:extLst>
                </a:gridCol>
                <a:gridCol w="1492898">
                  <a:extLst>
                    <a:ext uri="{9D8B030D-6E8A-4147-A177-3AD203B41FA5}">
                      <a16:colId xmlns:a16="http://schemas.microsoft.com/office/drawing/2014/main" val="2677339362"/>
                    </a:ext>
                  </a:extLst>
                </a:gridCol>
                <a:gridCol w="1592040">
                  <a:extLst>
                    <a:ext uri="{9D8B030D-6E8A-4147-A177-3AD203B41FA5}">
                      <a16:colId xmlns:a16="http://schemas.microsoft.com/office/drawing/2014/main" val="551320654"/>
                    </a:ext>
                  </a:extLst>
                </a:gridCol>
                <a:gridCol w="2649174">
                  <a:extLst>
                    <a:ext uri="{9D8B030D-6E8A-4147-A177-3AD203B41FA5}">
                      <a16:colId xmlns:a16="http://schemas.microsoft.com/office/drawing/2014/main" val="1665491185"/>
                    </a:ext>
                  </a:extLst>
                </a:gridCol>
                <a:gridCol w="2513141">
                  <a:extLst>
                    <a:ext uri="{9D8B030D-6E8A-4147-A177-3AD203B41FA5}">
                      <a16:colId xmlns:a16="http://schemas.microsoft.com/office/drawing/2014/main" val="383170734"/>
                    </a:ext>
                  </a:extLst>
                </a:gridCol>
              </a:tblGrid>
              <a:tr h="738893">
                <a:tc>
                  <a:txBody>
                    <a:bodyPr/>
                    <a:lstStyle/>
                    <a:p>
                      <a:pPr marL="0" marR="0" algn="ctr">
                        <a:lnSpc>
                          <a:spcPct val="150000"/>
                        </a:lnSpc>
                        <a:spcBef>
                          <a:spcPts val="0"/>
                        </a:spcBef>
                        <a:spcAft>
                          <a:spcPts val="530"/>
                        </a:spcAft>
                      </a:pPr>
                      <a:r>
                        <a:rPr lang="en-GB" sz="1800">
                          <a:effectLst/>
                        </a:rPr>
                        <a:t>Epoch</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Batch size</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Learning rate</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Accuracy</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Validation Accuracy</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315772677"/>
                  </a:ext>
                </a:extLst>
              </a:tr>
              <a:tr h="345739">
                <a:tc>
                  <a:txBody>
                    <a:bodyPr/>
                    <a:lstStyle/>
                    <a:p>
                      <a:pPr marL="0" marR="0" algn="ctr">
                        <a:lnSpc>
                          <a:spcPct val="150000"/>
                        </a:lnSpc>
                        <a:spcBef>
                          <a:spcPts val="0"/>
                        </a:spcBef>
                        <a:spcAft>
                          <a:spcPts val="530"/>
                        </a:spcAft>
                      </a:pPr>
                      <a:r>
                        <a:rPr lang="en-GB" sz="1800" b="0" dirty="0">
                          <a:effectLst/>
                        </a:rPr>
                        <a:t>10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16</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72.89</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81.9</a:t>
                      </a:r>
                      <a:endParaRPr lang="en-US" sz="18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689939930"/>
                  </a:ext>
                </a:extLst>
              </a:tr>
              <a:tr h="345739">
                <a:tc>
                  <a:txBody>
                    <a:bodyPr/>
                    <a:lstStyle/>
                    <a:p>
                      <a:pPr marL="0" marR="0" algn="ctr">
                        <a:lnSpc>
                          <a:spcPct val="150000"/>
                        </a:lnSpc>
                        <a:spcBef>
                          <a:spcPts val="0"/>
                        </a:spcBef>
                        <a:spcAft>
                          <a:spcPts val="530"/>
                        </a:spcAft>
                      </a:pPr>
                      <a:r>
                        <a:rPr lang="en-GB" sz="1800" b="0">
                          <a:effectLst/>
                        </a:rPr>
                        <a:t>20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16</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76.88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74.6</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644446081"/>
                  </a:ext>
                </a:extLst>
              </a:tr>
              <a:tr h="345739">
                <a:tc>
                  <a:txBody>
                    <a:bodyPr/>
                    <a:lstStyle/>
                    <a:p>
                      <a:pPr marL="0" marR="0" algn="ctr">
                        <a:lnSpc>
                          <a:spcPct val="150000"/>
                        </a:lnSpc>
                        <a:spcBef>
                          <a:spcPts val="0"/>
                        </a:spcBef>
                        <a:spcAft>
                          <a:spcPts val="530"/>
                        </a:spcAft>
                      </a:pPr>
                      <a:r>
                        <a:rPr lang="en-GB" sz="1800" b="0" dirty="0">
                          <a:effectLst/>
                        </a:rPr>
                        <a:t>30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16</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82.0</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69.62</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895476030"/>
                  </a:ext>
                </a:extLst>
              </a:tr>
              <a:tr h="345739">
                <a:tc>
                  <a:txBody>
                    <a:bodyPr/>
                    <a:lstStyle/>
                    <a:p>
                      <a:pPr marL="0" marR="0" algn="ctr">
                        <a:lnSpc>
                          <a:spcPct val="150000"/>
                        </a:lnSpc>
                        <a:spcBef>
                          <a:spcPts val="0"/>
                        </a:spcBef>
                        <a:spcAft>
                          <a:spcPts val="530"/>
                        </a:spcAft>
                      </a:pPr>
                      <a:r>
                        <a:rPr lang="en-GB" sz="1800" b="0" dirty="0">
                          <a:effectLst/>
                        </a:rPr>
                        <a:t>40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16</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88.2</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68.8</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869119220"/>
                  </a:ext>
                </a:extLst>
              </a:tr>
              <a:tr h="345739">
                <a:tc>
                  <a:txBody>
                    <a:bodyPr/>
                    <a:lstStyle/>
                    <a:p>
                      <a:pPr marL="0" marR="0" algn="ctr">
                        <a:lnSpc>
                          <a:spcPct val="150000"/>
                        </a:lnSpc>
                        <a:spcBef>
                          <a:spcPts val="0"/>
                        </a:spcBef>
                        <a:spcAft>
                          <a:spcPts val="530"/>
                        </a:spcAft>
                      </a:pPr>
                      <a:r>
                        <a:rPr lang="en-GB" sz="1800" b="1">
                          <a:effectLst/>
                        </a:rPr>
                        <a:t>50</a:t>
                      </a:r>
                      <a:endParaRPr lang="en-US" sz="18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a:effectLst/>
                        </a:rPr>
                        <a:t>16</a:t>
                      </a:r>
                      <a:endParaRPr lang="en-US" sz="18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a:effectLst/>
                        </a:rPr>
                        <a:t>0.001</a:t>
                      </a:r>
                      <a:endParaRPr lang="en-US" sz="18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a:effectLst/>
                        </a:rPr>
                        <a:t>93.5</a:t>
                      </a:r>
                      <a:endParaRPr lang="en-US" sz="18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82.9</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265351311"/>
                  </a:ext>
                </a:extLst>
              </a:tr>
              <a:tr h="345739">
                <a:tc>
                  <a:txBody>
                    <a:bodyPr/>
                    <a:lstStyle/>
                    <a:p>
                      <a:pPr marL="0" marR="0" algn="ctr">
                        <a:lnSpc>
                          <a:spcPct val="150000"/>
                        </a:lnSpc>
                        <a:spcBef>
                          <a:spcPts val="0"/>
                        </a:spcBef>
                        <a:spcAft>
                          <a:spcPts val="530"/>
                        </a:spcAft>
                      </a:pPr>
                      <a:r>
                        <a:rPr lang="en-GB" sz="1800" b="0" dirty="0">
                          <a:effectLst/>
                        </a:rPr>
                        <a:t>60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16</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89.8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72.2</a:t>
                      </a:r>
                      <a:endParaRPr lang="en-US" sz="18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045702085"/>
                  </a:ext>
                </a:extLst>
              </a:tr>
              <a:tr h="345739">
                <a:tc>
                  <a:txBody>
                    <a:bodyPr/>
                    <a:lstStyle/>
                    <a:p>
                      <a:pPr marL="0" marR="0" algn="ctr">
                        <a:lnSpc>
                          <a:spcPct val="150000"/>
                        </a:lnSpc>
                        <a:spcBef>
                          <a:spcPts val="0"/>
                        </a:spcBef>
                        <a:spcAft>
                          <a:spcPts val="530"/>
                        </a:spcAft>
                      </a:pPr>
                      <a:r>
                        <a:rPr lang="en-GB" sz="1800" b="0" dirty="0">
                          <a:effectLst/>
                        </a:rPr>
                        <a:t>70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16</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93.0</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72.0</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4025959013"/>
                  </a:ext>
                </a:extLst>
              </a:tr>
              <a:tr h="345739">
                <a:tc>
                  <a:txBody>
                    <a:bodyPr/>
                    <a:lstStyle/>
                    <a:p>
                      <a:pPr marL="0" marR="0" algn="ctr">
                        <a:lnSpc>
                          <a:spcPct val="150000"/>
                        </a:lnSpc>
                        <a:spcBef>
                          <a:spcPts val="0"/>
                        </a:spcBef>
                        <a:spcAft>
                          <a:spcPts val="530"/>
                        </a:spcAft>
                      </a:pPr>
                      <a:r>
                        <a:rPr lang="en-GB" sz="1800" b="0" dirty="0">
                          <a:effectLst/>
                        </a:rPr>
                        <a:t>80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16</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94.9</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67.8</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745532142"/>
                  </a:ext>
                </a:extLst>
              </a:tr>
              <a:tr h="345739">
                <a:tc>
                  <a:txBody>
                    <a:bodyPr/>
                    <a:lstStyle/>
                    <a:p>
                      <a:pPr marL="0" marR="0" algn="ctr">
                        <a:lnSpc>
                          <a:spcPct val="150000"/>
                        </a:lnSpc>
                        <a:spcBef>
                          <a:spcPts val="0"/>
                        </a:spcBef>
                        <a:spcAft>
                          <a:spcPts val="530"/>
                        </a:spcAft>
                      </a:pPr>
                      <a:r>
                        <a:rPr lang="en-GB" sz="1800" b="0" dirty="0">
                          <a:effectLst/>
                        </a:rPr>
                        <a:t>90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16</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97.5</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70.9</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424601821"/>
                  </a:ext>
                </a:extLst>
              </a:tr>
              <a:tr h="345739">
                <a:tc>
                  <a:txBody>
                    <a:bodyPr/>
                    <a:lstStyle/>
                    <a:p>
                      <a:pPr marL="0" marR="0" algn="ctr">
                        <a:lnSpc>
                          <a:spcPct val="150000"/>
                        </a:lnSpc>
                        <a:spcBef>
                          <a:spcPts val="0"/>
                        </a:spcBef>
                        <a:spcAft>
                          <a:spcPts val="530"/>
                        </a:spcAft>
                      </a:pPr>
                      <a:r>
                        <a:rPr lang="en-GB" sz="1800" b="0" dirty="0">
                          <a:effectLst/>
                        </a:rPr>
                        <a:t>100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16</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95.1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72.2</a:t>
                      </a:r>
                      <a:endParaRPr lang="en-US" sz="18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910430464"/>
                  </a:ext>
                </a:extLst>
              </a:tr>
            </a:tbl>
          </a:graphicData>
        </a:graphic>
      </p:graphicFrame>
    </p:spTree>
    <p:extLst>
      <p:ext uri="{BB962C8B-B14F-4D97-AF65-F5344CB8AC3E}">
        <p14:creationId xmlns:p14="http://schemas.microsoft.com/office/powerpoint/2010/main" val="2036523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Experiment #3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9556" y="250985"/>
            <a:ext cx="1985264" cy="560545"/>
          </a:xfrm>
          <a:prstGeom prst="rect">
            <a:avLst/>
          </a:prstGeom>
        </p:spPr>
      </p:pic>
      <p:graphicFrame>
        <p:nvGraphicFramePr>
          <p:cNvPr id="6" name="Content Placeholder 5">
            <a:extLst>
              <a:ext uri="{FF2B5EF4-FFF2-40B4-BE49-F238E27FC236}">
                <a16:creationId xmlns:a16="http://schemas.microsoft.com/office/drawing/2014/main" id="{497F0055-6E6E-4E9C-A753-6CC90CDE44BE}"/>
              </a:ext>
            </a:extLst>
          </p:cNvPr>
          <p:cNvGraphicFramePr>
            <a:graphicFrameLocks noGrp="1"/>
          </p:cNvGraphicFramePr>
          <p:nvPr>
            <p:ph idx="1"/>
            <p:extLst>
              <p:ext uri="{D42A27DB-BD31-4B8C-83A1-F6EECF244321}">
                <p14:modId xmlns:p14="http://schemas.microsoft.com/office/powerpoint/2010/main" val="977875653"/>
              </p:ext>
            </p:extLst>
          </p:nvPr>
        </p:nvGraphicFramePr>
        <p:xfrm>
          <a:off x="959370" y="1543986"/>
          <a:ext cx="10133351" cy="5486400"/>
        </p:xfrm>
        <a:graphic>
          <a:graphicData uri="http://schemas.openxmlformats.org/drawingml/2006/table">
            <a:tbl>
              <a:tblPr firstRow="1" firstCol="1" bandRow="1">
                <a:tableStyleId>{B301B821-A1FF-4177-AEE7-76D212191A09}</a:tableStyleId>
              </a:tblPr>
              <a:tblGrid>
                <a:gridCol w="1569383">
                  <a:extLst>
                    <a:ext uri="{9D8B030D-6E8A-4147-A177-3AD203B41FA5}">
                      <a16:colId xmlns:a16="http://schemas.microsoft.com/office/drawing/2014/main" val="3366578530"/>
                    </a:ext>
                  </a:extLst>
                </a:gridCol>
                <a:gridCol w="1550229">
                  <a:extLst>
                    <a:ext uri="{9D8B030D-6E8A-4147-A177-3AD203B41FA5}">
                      <a16:colId xmlns:a16="http://schemas.microsoft.com/office/drawing/2014/main" val="1587351416"/>
                    </a:ext>
                  </a:extLst>
                </a:gridCol>
                <a:gridCol w="1653178">
                  <a:extLst>
                    <a:ext uri="{9D8B030D-6E8A-4147-A177-3AD203B41FA5}">
                      <a16:colId xmlns:a16="http://schemas.microsoft.com/office/drawing/2014/main" val="1797592326"/>
                    </a:ext>
                  </a:extLst>
                </a:gridCol>
                <a:gridCol w="2750909">
                  <a:extLst>
                    <a:ext uri="{9D8B030D-6E8A-4147-A177-3AD203B41FA5}">
                      <a16:colId xmlns:a16="http://schemas.microsoft.com/office/drawing/2014/main" val="4243202299"/>
                    </a:ext>
                  </a:extLst>
                </a:gridCol>
                <a:gridCol w="2609652">
                  <a:extLst>
                    <a:ext uri="{9D8B030D-6E8A-4147-A177-3AD203B41FA5}">
                      <a16:colId xmlns:a16="http://schemas.microsoft.com/office/drawing/2014/main" val="4078979580"/>
                    </a:ext>
                  </a:extLst>
                </a:gridCol>
              </a:tblGrid>
              <a:tr h="755963">
                <a:tc>
                  <a:txBody>
                    <a:bodyPr/>
                    <a:lstStyle/>
                    <a:p>
                      <a:pPr marL="0" marR="0" algn="ctr">
                        <a:lnSpc>
                          <a:spcPct val="150000"/>
                        </a:lnSpc>
                        <a:spcBef>
                          <a:spcPts val="0"/>
                        </a:spcBef>
                        <a:spcAft>
                          <a:spcPts val="530"/>
                        </a:spcAft>
                      </a:pPr>
                      <a:r>
                        <a:rPr lang="en-GB" sz="1800" dirty="0">
                          <a:effectLst/>
                        </a:rPr>
                        <a:t>Epoch</a:t>
                      </a:r>
                      <a:endParaRPr lang="en-US" sz="18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b="1" dirty="0">
                          <a:effectLst/>
                        </a:rPr>
                        <a:t>Batch size</a:t>
                      </a:r>
                      <a:endParaRPr lang="en-US" sz="20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b="1" dirty="0">
                          <a:effectLst/>
                        </a:rPr>
                        <a:t>Learning rate</a:t>
                      </a:r>
                      <a:endParaRPr lang="en-US" sz="20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b="1" dirty="0">
                          <a:effectLst/>
                        </a:rPr>
                        <a:t>Accuracy</a:t>
                      </a:r>
                      <a:endParaRPr lang="en-US" sz="20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b="1" dirty="0">
                          <a:effectLst/>
                        </a:rPr>
                        <a:t>Validation Accuracy</a:t>
                      </a:r>
                      <a:endParaRPr lang="en-US" sz="20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261106471"/>
                  </a:ext>
                </a:extLst>
              </a:tr>
              <a:tr h="353726">
                <a:tc>
                  <a:txBody>
                    <a:bodyPr/>
                    <a:lstStyle/>
                    <a:p>
                      <a:pPr marL="0" marR="0" algn="ctr">
                        <a:lnSpc>
                          <a:spcPct val="150000"/>
                        </a:lnSpc>
                        <a:spcBef>
                          <a:spcPts val="0"/>
                        </a:spcBef>
                        <a:spcAft>
                          <a:spcPts val="530"/>
                        </a:spcAft>
                      </a:pPr>
                      <a:r>
                        <a:rPr lang="en-GB" sz="1800" b="0" dirty="0">
                          <a:effectLst/>
                        </a:rPr>
                        <a:t>10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16</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0.00025</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90</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46</a:t>
                      </a:r>
                      <a:endParaRPr lang="en-US" sz="20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635160698"/>
                  </a:ext>
                </a:extLst>
              </a:tr>
              <a:tr h="353726">
                <a:tc>
                  <a:txBody>
                    <a:bodyPr/>
                    <a:lstStyle/>
                    <a:p>
                      <a:pPr marL="0" marR="0" algn="ctr">
                        <a:lnSpc>
                          <a:spcPct val="150000"/>
                        </a:lnSpc>
                        <a:spcBef>
                          <a:spcPts val="0"/>
                        </a:spcBef>
                        <a:spcAft>
                          <a:spcPts val="530"/>
                        </a:spcAft>
                      </a:pPr>
                      <a:r>
                        <a:rPr lang="en-GB" sz="1800" b="0" dirty="0">
                          <a:effectLst/>
                        </a:rPr>
                        <a:t>20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16</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0.0025</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98.3</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82.7</a:t>
                      </a:r>
                      <a:endParaRPr lang="en-US" sz="20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744581200"/>
                  </a:ext>
                </a:extLst>
              </a:tr>
              <a:tr h="353726">
                <a:tc>
                  <a:txBody>
                    <a:bodyPr/>
                    <a:lstStyle/>
                    <a:p>
                      <a:pPr marL="0" marR="0" algn="ctr">
                        <a:lnSpc>
                          <a:spcPct val="150000"/>
                        </a:lnSpc>
                        <a:spcBef>
                          <a:spcPts val="0"/>
                        </a:spcBef>
                        <a:spcAft>
                          <a:spcPts val="530"/>
                        </a:spcAft>
                      </a:pPr>
                      <a:r>
                        <a:rPr lang="en-GB" sz="1800" b="0" dirty="0">
                          <a:effectLst/>
                        </a:rPr>
                        <a:t>30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16</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0.00025</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97</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dirty="0">
                          <a:effectLst/>
                        </a:rPr>
                        <a:t>89.8</a:t>
                      </a:r>
                      <a:endParaRPr lang="en-US" sz="20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594457530"/>
                  </a:ext>
                </a:extLst>
              </a:tr>
              <a:tr h="353726">
                <a:tc>
                  <a:txBody>
                    <a:bodyPr/>
                    <a:lstStyle/>
                    <a:p>
                      <a:pPr marL="0" marR="0" algn="ctr">
                        <a:lnSpc>
                          <a:spcPct val="150000"/>
                        </a:lnSpc>
                        <a:spcBef>
                          <a:spcPts val="0"/>
                        </a:spcBef>
                        <a:spcAft>
                          <a:spcPts val="530"/>
                        </a:spcAft>
                      </a:pPr>
                      <a:r>
                        <a:rPr lang="en-GB" sz="1800" b="0" dirty="0">
                          <a:effectLst/>
                        </a:rPr>
                        <a:t>40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16</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0.00025</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97.6</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74.8</a:t>
                      </a:r>
                      <a:endParaRPr lang="en-US" sz="20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537521881"/>
                  </a:ext>
                </a:extLst>
              </a:tr>
              <a:tr h="353726">
                <a:tc>
                  <a:txBody>
                    <a:bodyPr/>
                    <a:lstStyle/>
                    <a:p>
                      <a:pPr marL="0" marR="0" algn="ctr">
                        <a:lnSpc>
                          <a:spcPct val="150000"/>
                        </a:lnSpc>
                        <a:spcBef>
                          <a:spcPts val="0"/>
                        </a:spcBef>
                        <a:spcAft>
                          <a:spcPts val="530"/>
                        </a:spcAft>
                      </a:pPr>
                      <a:r>
                        <a:rPr lang="en-GB" sz="1800" b="0" dirty="0">
                          <a:effectLst/>
                        </a:rPr>
                        <a:t>50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16</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0.00025</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93.0</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64.31</a:t>
                      </a:r>
                      <a:endParaRPr lang="en-US" sz="20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77164863"/>
                  </a:ext>
                </a:extLst>
              </a:tr>
              <a:tr h="353726">
                <a:tc>
                  <a:txBody>
                    <a:bodyPr/>
                    <a:lstStyle/>
                    <a:p>
                      <a:pPr marL="0" marR="0" algn="ctr">
                        <a:lnSpc>
                          <a:spcPct val="150000"/>
                        </a:lnSpc>
                        <a:spcBef>
                          <a:spcPts val="0"/>
                        </a:spcBef>
                        <a:spcAft>
                          <a:spcPts val="530"/>
                        </a:spcAft>
                      </a:pPr>
                      <a:r>
                        <a:rPr lang="en-GB" sz="1800" b="1">
                          <a:effectLst/>
                        </a:rPr>
                        <a:t>60</a:t>
                      </a:r>
                      <a:endParaRPr lang="en-US" sz="18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b="1">
                          <a:effectLst/>
                        </a:rPr>
                        <a:t>16</a:t>
                      </a:r>
                      <a:endParaRPr lang="en-US" sz="20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b="1">
                          <a:effectLst/>
                        </a:rPr>
                        <a:t>0.00025</a:t>
                      </a:r>
                      <a:endParaRPr lang="en-US" sz="20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b="1" dirty="0">
                          <a:effectLst/>
                        </a:rPr>
                        <a:t>99.4</a:t>
                      </a:r>
                      <a:endParaRPr lang="en-US" sz="20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b="1" dirty="0">
                          <a:effectLst/>
                        </a:rPr>
                        <a:t>90.0</a:t>
                      </a:r>
                      <a:endParaRPr lang="en-US" sz="20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430066639"/>
                  </a:ext>
                </a:extLst>
              </a:tr>
              <a:tr h="353726">
                <a:tc>
                  <a:txBody>
                    <a:bodyPr/>
                    <a:lstStyle/>
                    <a:p>
                      <a:pPr marL="0" marR="0" algn="ctr">
                        <a:lnSpc>
                          <a:spcPct val="150000"/>
                        </a:lnSpc>
                        <a:spcBef>
                          <a:spcPts val="0"/>
                        </a:spcBef>
                        <a:spcAft>
                          <a:spcPts val="530"/>
                        </a:spcAft>
                      </a:pPr>
                      <a:r>
                        <a:rPr lang="en-GB" sz="1800" b="0" dirty="0">
                          <a:effectLst/>
                        </a:rPr>
                        <a:t>70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16</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0.00025</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95.7</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dirty="0">
                          <a:effectLst/>
                        </a:rPr>
                        <a:t>88.0</a:t>
                      </a:r>
                      <a:endParaRPr lang="en-US" sz="20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871370403"/>
                  </a:ext>
                </a:extLst>
              </a:tr>
              <a:tr h="353726">
                <a:tc>
                  <a:txBody>
                    <a:bodyPr/>
                    <a:lstStyle/>
                    <a:p>
                      <a:pPr marL="0" marR="0" algn="ctr">
                        <a:lnSpc>
                          <a:spcPct val="150000"/>
                        </a:lnSpc>
                        <a:spcBef>
                          <a:spcPts val="0"/>
                        </a:spcBef>
                        <a:spcAft>
                          <a:spcPts val="530"/>
                        </a:spcAft>
                      </a:pPr>
                      <a:r>
                        <a:rPr lang="en-GB" sz="1800" b="0" dirty="0">
                          <a:effectLst/>
                        </a:rPr>
                        <a:t>80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16</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0.00025</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dirty="0">
                          <a:effectLst/>
                        </a:rPr>
                        <a:t>99.4</a:t>
                      </a:r>
                      <a:endParaRPr lang="en-US" sz="2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78.6</a:t>
                      </a:r>
                      <a:endParaRPr lang="en-US" sz="20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692784981"/>
                  </a:ext>
                </a:extLst>
              </a:tr>
              <a:tr h="353726">
                <a:tc>
                  <a:txBody>
                    <a:bodyPr/>
                    <a:lstStyle/>
                    <a:p>
                      <a:pPr marL="0" marR="0" algn="ctr">
                        <a:lnSpc>
                          <a:spcPct val="150000"/>
                        </a:lnSpc>
                        <a:spcBef>
                          <a:spcPts val="0"/>
                        </a:spcBef>
                        <a:spcAft>
                          <a:spcPts val="530"/>
                        </a:spcAft>
                      </a:pPr>
                      <a:r>
                        <a:rPr lang="en-GB" sz="1800" b="0" dirty="0">
                          <a:effectLst/>
                        </a:rPr>
                        <a:t>90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16</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0.00025</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dirty="0">
                          <a:effectLst/>
                        </a:rPr>
                        <a:t>98.6</a:t>
                      </a:r>
                      <a:endParaRPr lang="en-US" sz="2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dirty="0">
                          <a:effectLst/>
                        </a:rPr>
                        <a:t>85.0</a:t>
                      </a:r>
                      <a:endParaRPr lang="en-US" sz="20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713683889"/>
                  </a:ext>
                </a:extLst>
              </a:tr>
              <a:tr h="353726">
                <a:tc>
                  <a:txBody>
                    <a:bodyPr/>
                    <a:lstStyle/>
                    <a:p>
                      <a:pPr marL="0" marR="0" algn="ctr">
                        <a:lnSpc>
                          <a:spcPct val="150000"/>
                        </a:lnSpc>
                        <a:spcBef>
                          <a:spcPts val="0"/>
                        </a:spcBef>
                        <a:spcAft>
                          <a:spcPts val="530"/>
                        </a:spcAft>
                      </a:pPr>
                      <a:r>
                        <a:rPr lang="en-GB" sz="1800" b="0" dirty="0">
                          <a:effectLst/>
                        </a:rPr>
                        <a:t>100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16</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a:effectLst/>
                        </a:rPr>
                        <a:t>0.00025</a:t>
                      </a:r>
                      <a:endParaRPr lang="en-US" sz="20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dirty="0">
                          <a:effectLst/>
                        </a:rPr>
                        <a:t>99.20</a:t>
                      </a:r>
                      <a:endParaRPr lang="en-US" sz="2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2000" dirty="0">
                          <a:effectLst/>
                        </a:rPr>
                        <a:t>81.2</a:t>
                      </a:r>
                      <a:endParaRPr lang="en-US" sz="20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919923894"/>
                  </a:ext>
                </a:extLst>
              </a:tr>
            </a:tbl>
          </a:graphicData>
        </a:graphic>
      </p:graphicFrame>
    </p:spTree>
    <p:extLst>
      <p:ext uri="{BB962C8B-B14F-4D97-AF65-F5344CB8AC3E}">
        <p14:creationId xmlns:p14="http://schemas.microsoft.com/office/powerpoint/2010/main" val="9399743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Experiment #4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9556" y="250985"/>
            <a:ext cx="1985264" cy="560545"/>
          </a:xfrm>
          <a:prstGeom prst="rect">
            <a:avLst/>
          </a:prstGeom>
        </p:spPr>
      </p:pic>
      <p:graphicFrame>
        <p:nvGraphicFramePr>
          <p:cNvPr id="7" name="Content Placeholder 6">
            <a:extLst>
              <a:ext uri="{FF2B5EF4-FFF2-40B4-BE49-F238E27FC236}">
                <a16:creationId xmlns:a16="http://schemas.microsoft.com/office/drawing/2014/main" id="{D6DF16DF-87E0-472D-8A08-BB80445BBE52}"/>
              </a:ext>
            </a:extLst>
          </p:cNvPr>
          <p:cNvGraphicFramePr>
            <a:graphicFrameLocks noGrp="1"/>
          </p:cNvGraphicFramePr>
          <p:nvPr>
            <p:ph idx="1"/>
            <p:extLst>
              <p:ext uri="{D42A27DB-BD31-4B8C-83A1-F6EECF244321}">
                <p14:modId xmlns:p14="http://schemas.microsoft.com/office/powerpoint/2010/main" val="1184800914"/>
              </p:ext>
            </p:extLst>
          </p:nvPr>
        </p:nvGraphicFramePr>
        <p:xfrm>
          <a:off x="838200" y="1439056"/>
          <a:ext cx="10515601" cy="4852716"/>
        </p:xfrm>
        <a:graphic>
          <a:graphicData uri="http://schemas.openxmlformats.org/drawingml/2006/table">
            <a:tbl>
              <a:tblPr firstRow="1" firstCol="1" bandRow="1">
                <a:tableStyleId>{B301B821-A1FF-4177-AEE7-76D212191A09}</a:tableStyleId>
              </a:tblPr>
              <a:tblGrid>
                <a:gridCol w="1628583">
                  <a:extLst>
                    <a:ext uri="{9D8B030D-6E8A-4147-A177-3AD203B41FA5}">
                      <a16:colId xmlns:a16="http://schemas.microsoft.com/office/drawing/2014/main" val="1948982131"/>
                    </a:ext>
                  </a:extLst>
                </a:gridCol>
                <a:gridCol w="1608707">
                  <a:extLst>
                    <a:ext uri="{9D8B030D-6E8A-4147-A177-3AD203B41FA5}">
                      <a16:colId xmlns:a16="http://schemas.microsoft.com/office/drawing/2014/main" val="906044648"/>
                    </a:ext>
                  </a:extLst>
                </a:gridCol>
                <a:gridCol w="1715540">
                  <a:extLst>
                    <a:ext uri="{9D8B030D-6E8A-4147-A177-3AD203B41FA5}">
                      <a16:colId xmlns:a16="http://schemas.microsoft.com/office/drawing/2014/main" val="3677573556"/>
                    </a:ext>
                  </a:extLst>
                </a:gridCol>
                <a:gridCol w="2854678">
                  <a:extLst>
                    <a:ext uri="{9D8B030D-6E8A-4147-A177-3AD203B41FA5}">
                      <a16:colId xmlns:a16="http://schemas.microsoft.com/office/drawing/2014/main" val="1968627137"/>
                    </a:ext>
                  </a:extLst>
                </a:gridCol>
                <a:gridCol w="2708093">
                  <a:extLst>
                    <a:ext uri="{9D8B030D-6E8A-4147-A177-3AD203B41FA5}">
                      <a16:colId xmlns:a16="http://schemas.microsoft.com/office/drawing/2014/main" val="3039685881"/>
                    </a:ext>
                  </a:extLst>
                </a:gridCol>
              </a:tblGrid>
              <a:tr h="737916">
                <a:tc>
                  <a:txBody>
                    <a:bodyPr/>
                    <a:lstStyle/>
                    <a:p>
                      <a:pPr marL="0" marR="0" algn="ctr">
                        <a:lnSpc>
                          <a:spcPct val="150000"/>
                        </a:lnSpc>
                        <a:spcBef>
                          <a:spcPts val="0"/>
                        </a:spcBef>
                        <a:spcAft>
                          <a:spcPts val="530"/>
                        </a:spcAft>
                      </a:pPr>
                      <a:r>
                        <a:rPr lang="en-GB" sz="1800">
                          <a:effectLst/>
                        </a:rPr>
                        <a:t>Epoch</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Batch size</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Learning rate</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Accuracy</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Validation Accuracy</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788566811"/>
                  </a:ext>
                </a:extLst>
              </a:tr>
              <a:tr h="390262">
                <a:tc>
                  <a:txBody>
                    <a:bodyPr/>
                    <a:lstStyle/>
                    <a:p>
                      <a:pPr marL="0" marR="0" algn="ctr">
                        <a:lnSpc>
                          <a:spcPct val="150000"/>
                        </a:lnSpc>
                        <a:spcBef>
                          <a:spcPts val="0"/>
                        </a:spcBef>
                        <a:spcAft>
                          <a:spcPts val="530"/>
                        </a:spcAft>
                      </a:pPr>
                      <a:r>
                        <a:rPr lang="en-GB" sz="1800" b="0">
                          <a:effectLst/>
                        </a:rPr>
                        <a:t>10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a:effectLst/>
                        </a:rPr>
                        <a:t>8</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a:effectLst/>
                        </a:rPr>
                        <a:t>0.0001</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a:effectLst/>
                        </a:rPr>
                        <a:t>99.01</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98.03</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978171166"/>
                  </a:ext>
                </a:extLst>
              </a:tr>
              <a:tr h="390262">
                <a:tc>
                  <a:txBody>
                    <a:bodyPr/>
                    <a:lstStyle/>
                    <a:p>
                      <a:pPr marL="0" marR="0" algn="ctr">
                        <a:lnSpc>
                          <a:spcPct val="150000"/>
                        </a:lnSpc>
                        <a:spcBef>
                          <a:spcPts val="0"/>
                        </a:spcBef>
                        <a:spcAft>
                          <a:spcPts val="530"/>
                        </a:spcAft>
                      </a:pPr>
                      <a:r>
                        <a:rPr lang="en-GB" sz="1800" b="0" dirty="0">
                          <a:effectLst/>
                        </a:rPr>
                        <a:t>20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97.08</a:t>
                      </a:r>
                      <a:endParaRPr lang="en-US" sz="18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83.67</a:t>
                      </a:r>
                      <a:endParaRPr lang="en-US" sz="18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000767733"/>
                  </a:ext>
                </a:extLst>
              </a:tr>
              <a:tr h="390262">
                <a:tc>
                  <a:txBody>
                    <a:bodyPr/>
                    <a:lstStyle/>
                    <a:p>
                      <a:pPr marL="0" marR="0" algn="ctr">
                        <a:lnSpc>
                          <a:spcPct val="150000"/>
                        </a:lnSpc>
                        <a:spcBef>
                          <a:spcPts val="0"/>
                        </a:spcBef>
                        <a:spcAft>
                          <a:spcPts val="530"/>
                        </a:spcAft>
                      </a:pPr>
                      <a:r>
                        <a:rPr lang="en-GB" sz="1800" b="0" dirty="0">
                          <a:effectLst/>
                        </a:rPr>
                        <a:t>30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98.23</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93.9</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703539275"/>
                  </a:ext>
                </a:extLst>
              </a:tr>
              <a:tr h="390262">
                <a:tc>
                  <a:txBody>
                    <a:bodyPr/>
                    <a:lstStyle/>
                    <a:p>
                      <a:pPr marL="0" marR="0" algn="ctr">
                        <a:lnSpc>
                          <a:spcPct val="150000"/>
                        </a:lnSpc>
                        <a:spcBef>
                          <a:spcPts val="0"/>
                        </a:spcBef>
                        <a:spcAft>
                          <a:spcPts val="530"/>
                        </a:spcAft>
                      </a:pPr>
                      <a:r>
                        <a:rPr lang="en-GB" sz="1800" b="0" dirty="0">
                          <a:effectLst/>
                        </a:rPr>
                        <a:t>40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98.92</a:t>
                      </a:r>
                      <a:endParaRPr lang="en-US" sz="18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95.48</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483820000"/>
                  </a:ext>
                </a:extLst>
              </a:tr>
              <a:tr h="390262">
                <a:tc>
                  <a:txBody>
                    <a:bodyPr/>
                    <a:lstStyle/>
                    <a:p>
                      <a:pPr marL="0" marR="0" algn="ctr">
                        <a:lnSpc>
                          <a:spcPct val="150000"/>
                        </a:lnSpc>
                        <a:spcBef>
                          <a:spcPts val="0"/>
                        </a:spcBef>
                        <a:spcAft>
                          <a:spcPts val="530"/>
                        </a:spcAft>
                      </a:pPr>
                      <a:r>
                        <a:rPr lang="en-GB" sz="1800" b="0" dirty="0">
                          <a:effectLst/>
                        </a:rPr>
                        <a:t>50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8</a:t>
                      </a:r>
                      <a:endParaRPr lang="en-US" sz="18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99.05</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96.6</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887997783"/>
                  </a:ext>
                </a:extLst>
              </a:tr>
              <a:tr h="390262">
                <a:tc>
                  <a:txBody>
                    <a:bodyPr/>
                    <a:lstStyle/>
                    <a:p>
                      <a:pPr marL="0" marR="0" algn="ctr">
                        <a:lnSpc>
                          <a:spcPct val="150000"/>
                        </a:lnSpc>
                        <a:spcBef>
                          <a:spcPts val="0"/>
                        </a:spcBef>
                        <a:spcAft>
                          <a:spcPts val="530"/>
                        </a:spcAft>
                      </a:pPr>
                      <a:r>
                        <a:rPr lang="en-GB" sz="1800" b="0" dirty="0">
                          <a:effectLst/>
                        </a:rPr>
                        <a:t>60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98.82</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95.07</a:t>
                      </a:r>
                      <a:endParaRPr lang="en-US" sz="18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090679501"/>
                  </a:ext>
                </a:extLst>
              </a:tr>
              <a:tr h="390262">
                <a:tc>
                  <a:txBody>
                    <a:bodyPr/>
                    <a:lstStyle/>
                    <a:p>
                      <a:pPr marL="0" marR="0" algn="ctr">
                        <a:lnSpc>
                          <a:spcPct val="150000"/>
                        </a:lnSpc>
                        <a:spcBef>
                          <a:spcPts val="0"/>
                        </a:spcBef>
                        <a:spcAft>
                          <a:spcPts val="530"/>
                        </a:spcAft>
                      </a:pPr>
                      <a:r>
                        <a:rPr lang="en-GB" sz="1800" b="1" dirty="0">
                          <a:effectLst/>
                        </a:rPr>
                        <a:t>70</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a:effectLst/>
                        </a:rPr>
                        <a:t>8</a:t>
                      </a:r>
                      <a:endParaRPr lang="en-US" sz="18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a:effectLst/>
                        </a:rPr>
                        <a:t>0.0001</a:t>
                      </a:r>
                      <a:endParaRPr lang="en-US" sz="18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99.13</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98.65</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736092189"/>
                  </a:ext>
                </a:extLst>
              </a:tr>
              <a:tr h="390262">
                <a:tc>
                  <a:txBody>
                    <a:bodyPr/>
                    <a:lstStyle/>
                    <a:p>
                      <a:pPr marL="0" marR="0" algn="ctr">
                        <a:lnSpc>
                          <a:spcPct val="150000"/>
                        </a:lnSpc>
                        <a:spcBef>
                          <a:spcPts val="0"/>
                        </a:spcBef>
                        <a:spcAft>
                          <a:spcPts val="530"/>
                        </a:spcAft>
                      </a:pPr>
                      <a:r>
                        <a:rPr lang="en-GB" sz="1800" b="0" dirty="0">
                          <a:effectLst/>
                        </a:rPr>
                        <a:t>80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96.36</a:t>
                      </a:r>
                      <a:endParaRPr lang="en-US" sz="18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98.33</a:t>
                      </a:r>
                      <a:endParaRPr lang="en-US" sz="18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554746095"/>
                  </a:ext>
                </a:extLst>
              </a:tr>
              <a:tr h="390262">
                <a:tc>
                  <a:txBody>
                    <a:bodyPr/>
                    <a:lstStyle/>
                    <a:p>
                      <a:pPr marL="0" marR="0" algn="ctr">
                        <a:lnSpc>
                          <a:spcPct val="150000"/>
                        </a:lnSpc>
                        <a:spcBef>
                          <a:spcPts val="0"/>
                        </a:spcBef>
                        <a:spcAft>
                          <a:spcPts val="530"/>
                        </a:spcAft>
                      </a:pPr>
                      <a:r>
                        <a:rPr lang="en-GB" sz="1800" b="0" dirty="0">
                          <a:effectLst/>
                        </a:rPr>
                        <a:t>90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98.71</a:t>
                      </a:r>
                      <a:endParaRPr lang="en-US" sz="18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95.24</a:t>
                      </a:r>
                      <a:endParaRPr lang="en-US" sz="18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137073123"/>
                  </a:ext>
                </a:extLst>
              </a:tr>
              <a:tr h="390262">
                <a:tc>
                  <a:txBody>
                    <a:bodyPr/>
                    <a:lstStyle/>
                    <a:p>
                      <a:pPr marL="0" marR="0" algn="ctr">
                        <a:lnSpc>
                          <a:spcPct val="150000"/>
                        </a:lnSpc>
                        <a:spcBef>
                          <a:spcPts val="0"/>
                        </a:spcBef>
                        <a:spcAft>
                          <a:spcPts val="530"/>
                        </a:spcAft>
                      </a:pPr>
                      <a:r>
                        <a:rPr lang="en-GB" sz="1800" b="0" dirty="0">
                          <a:effectLst/>
                        </a:rPr>
                        <a:t>100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98.28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97.24</a:t>
                      </a:r>
                      <a:endParaRPr lang="en-US" sz="18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088156052"/>
                  </a:ext>
                </a:extLst>
              </a:tr>
            </a:tbl>
          </a:graphicData>
        </a:graphic>
      </p:graphicFrame>
    </p:spTree>
    <p:extLst>
      <p:ext uri="{BB962C8B-B14F-4D97-AF65-F5344CB8AC3E}">
        <p14:creationId xmlns:p14="http://schemas.microsoft.com/office/powerpoint/2010/main" val="1967092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Experiment #5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9556" y="250985"/>
            <a:ext cx="1985264" cy="560545"/>
          </a:xfrm>
          <a:prstGeom prst="rect">
            <a:avLst/>
          </a:prstGeom>
        </p:spPr>
      </p:pic>
      <p:graphicFrame>
        <p:nvGraphicFramePr>
          <p:cNvPr id="6" name="Content Placeholder 5">
            <a:extLst>
              <a:ext uri="{FF2B5EF4-FFF2-40B4-BE49-F238E27FC236}">
                <a16:creationId xmlns:a16="http://schemas.microsoft.com/office/drawing/2014/main" id="{2EAFB1A4-B623-482E-9630-51CB80A26539}"/>
              </a:ext>
            </a:extLst>
          </p:cNvPr>
          <p:cNvGraphicFramePr>
            <a:graphicFrameLocks noGrp="1"/>
          </p:cNvGraphicFramePr>
          <p:nvPr>
            <p:ph idx="1"/>
            <p:extLst>
              <p:ext uri="{D42A27DB-BD31-4B8C-83A1-F6EECF244321}">
                <p14:modId xmlns:p14="http://schemas.microsoft.com/office/powerpoint/2010/main" val="1182496147"/>
              </p:ext>
            </p:extLst>
          </p:nvPr>
        </p:nvGraphicFramePr>
        <p:xfrm>
          <a:off x="659567" y="1472339"/>
          <a:ext cx="10694232" cy="4828469"/>
        </p:xfrm>
        <a:graphic>
          <a:graphicData uri="http://schemas.openxmlformats.org/drawingml/2006/table">
            <a:tbl>
              <a:tblPr firstRow="1" firstCol="1" bandRow="1">
                <a:tableStyleId>{B301B821-A1FF-4177-AEE7-76D212191A09}</a:tableStyleId>
              </a:tblPr>
              <a:tblGrid>
                <a:gridCol w="1656248">
                  <a:extLst>
                    <a:ext uri="{9D8B030D-6E8A-4147-A177-3AD203B41FA5}">
                      <a16:colId xmlns:a16="http://schemas.microsoft.com/office/drawing/2014/main" val="336743940"/>
                    </a:ext>
                  </a:extLst>
                </a:gridCol>
                <a:gridCol w="1636034">
                  <a:extLst>
                    <a:ext uri="{9D8B030D-6E8A-4147-A177-3AD203B41FA5}">
                      <a16:colId xmlns:a16="http://schemas.microsoft.com/office/drawing/2014/main" val="3333483493"/>
                    </a:ext>
                  </a:extLst>
                </a:gridCol>
                <a:gridCol w="1744682">
                  <a:extLst>
                    <a:ext uri="{9D8B030D-6E8A-4147-A177-3AD203B41FA5}">
                      <a16:colId xmlns:a16="http://schemas.microsoft.com/office/drawing/2014/main" val="202509202"/>
                    </a:ext>
                  </a:extLst>
                </a:gridCol>
                <a:gridCol w="2903171">
                  <a:extLst>
                    <a:ext uri="{9D8B030D-6E8A-4147-A177-3AD203B41FA5}">
                      <a16:colId xmlns:a16="http://schemas.microsoft.com/office/drawing/2014/main" val="642459980"/>
                    </a:ext>
                  </a:extLst>
                </a:gridCol>
                <a:gridCol w="2754097">
                  <a:extLst>
                    <a:ext uri="{9D8B030D-6E8A-4147-A177-3AD203B41FA5}">
                      <a16:colId xmlns:a16="http://schemas.microsoft.com/office/drawing/2014/main" val="3586188426"/>
                    </a:ext>
                  </a:extLst>
                </a:gridCol>
              </a:tblGrid>
              <a:tr h="713669">
                <a:tc>
                  <a:txBody>
                    <a:bodyPr/>
                    <a:lstStyle/>
                    <a:p>
                      <a:pPr marL="0" marR="0" algn="ctr">
                        <a:lnSpc>
                          <a:spcPct val="150000"/>
                        </a:lnSpc>
                        <a:spcBef>
                          <a:spcPts val="0"/>
                        </a:spcBef>
                        <a:spcAft>
                          <a:spcPts val="530"/>
                        </a:spcAft>
                      </a:pPr>
                      <a:r>
                        <a:rPr lang="en-GB" sz="1800">
                          <a:effectLst/>
                        </a:rPr>
                        <a:t>Epoch</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Batch size</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Learning rate</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Accuracy</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Validation Accuracy</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780551906"/>
                  </a:ext>
                </a:extLst>
              </a:tr>
              <a:tr h="385685">
                <a:tc>
                  <a:txBody>
                    <a:bodyPr/>
                    <a:lstStyle/>
                    <a:p>
                      <a:pPr marL="0" marR="0" algn="ctr">
                        <a:lnSpc>
                          <a:spcPct val="150000"/>
                        </a:lnSpc>
                        <a:spcBef>
                          <a:spcPts val="0"/>
                        </a:spcBef>
                        <a:spcAft>
                          <a:spcPts val="530"/>
                        </a:spcAft>
                      </a:pPr>
                      <a:r>
                        <a:rPr lang="en-GB" sz="1800" b="1" dirty="0">
                          <a:effectLst/>
                        </a:rPr>
                        <a:t>10</a:t>
                      </a:r>
                      <a:endParaRPr lang="en-US" sz="1800" b="1"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b="1">
                          <a:effectLst/>
                        </a:rPr>
                        <a:t>8</a:t>
                      </a:r>
                      <a:endParaRPr lang="en-US" sz="1800" b="1">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b="1">
                          <a:effectLst/>
                        </a:rPr>
                        <a:t>0.001</a:t>
                      </a:r>
                      <a:endParaRPr lang="en-US" sz="1800" b="1">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b="1">
                          <a:effectLst/>
                        </a:rPr>
                        <a:t>93.01</a:t>
                      </a:r>
                      <a:endParaRPr lang="en-US" sz="1800" b="1">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b="1" dirty="0">
                          <a:effectLst/>
                        </a:rPr>
                        <a:t>91.03</a:t>
                      </a:r>
                      <a:endParaRPr lang="en-US" sz="1800" b="1"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408485272"/>
                  </a:ext>
                </a:extLst>
              </a:tr>
              <a:tr h="385685">
                <a:tc>
                  <a:txBody>
                    <a:bodyPr/>
                    <a:lstStyle/>
                    <a:p>
                      <a:pPr marL="0" marR="0" algn="ctr">
                        <a:lnSpc>
                          <a:spcPct val="150000"/>
                        </a:lnSpc>
                        <a:spcBef>
                          <a:spcPts val="0"/>
                        </a:spcBef>
                        <a:spcAft>
                          <a:spcPts val="530"/>
                        </a:spcAft>
                      </a:pPr>
                      <a:r>
                        <a:rPr lang="en-GB" sz="1800" b="0" dirty="0">
                          <a:effectLst/>
                        </a:rPr>
                        <a:t>20</a:t>
                      </a:r>
                      <a:endParaRPr lang="en-US" sz="1800" b="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0.001</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95.08</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82.67</a:t>
                      </a:r>
                      <a:endParaRPr lang="en-US" sz="18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239121694"/>
                  </a:ext>
                </a:extLst>
              </a:tr>
              <a:tr h="385685">
                <a:tc>
                  <a:txBody>
                    <a:bodyPr/>
                    <a:lstStyle/>
                    <a:p>
                      <a:pPr marL="0" marR="0" algn="ctr">
                        <a:lnSpc>
                          <a:spcPct val="150000"/>
                        </a:lnSpc>
                        <a:spcBef>
                          <a:spcPts val="0"/>
                        </a:spcBef>
                        <a:spcAft>
                          <a:spcPts val="530"/>
                        </a:spcAft>
                      </a:pPr>
                      <a:r>
                        <a:rPr lang="en-GB" sz="1800" b="0" dirty="0">
                          <a:effectLst/>
                        </a:rPr>
                        <a:t>30</a:t>
                      </a:r>
                      <a:endParaRPr lang="en-US" sz="1800" b="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0.001</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97.23</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85.9</a:t>
                      </a:r>
                      <a:endParaRPr lang="en-US" sz="18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714908169"/>
                  </a:ext>
                </a:extLst>
              </a:tr>
              <a:tr h="385685">
                <a:tc>
                  <a:txBody>
                    <a:bodyPr/>
                    <a:lstStyle/>
                    <a:p>
                      <a:pPr marL="0" marR="0" algn="ctr">
                        <a:lnSpc>
                          <a:spcPct val="150000"/>
                        </a:lnSpc>
                        <a:spcBef>
                          <a:spcPts val="0"/>
                        </a:spcBef>
                        <a:spcAft>
                          <a:spcPts val="530"/>
                        </a:spcAft>
                      </a:pPr>
                      <a:r>
                        <a:rPr lang="en-GB" sz="1800" b="0" dirty="0">
                          <a:effectLst/>
                        </a:rPr>
                        <a:t>40</a:t>
                      </a:r>
                      <a:endParaRPr lang="en-US" sz="1800" b="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0.001</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97.92</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87.48</a:t>
                      </a:r>
                      <a:endParaRPr lang="en-US" sz="18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718729252"/>
                  </a:ext>
                </a:extLst>
              </a:tr>
              <a:tr h="385685">
                <a:tc>
                  <a:txBody>
                    <a:bodyPr/>
                    <a:lstStyle/>
                    <a:p>
                      <a:pPr marL="0" marR="0" algn="ctr">
                        <a:lnSpc>
                          <a:spcPct val="150000"/>
                        </a:lnSpc>
                        <a:spcBef>
                          <a:spcPts val="0"/>
                        </a:spcBef>
                        <a:spcAft>
                          <a:spcPts val="530"/>
                        </a:spcAft>
                      </a:pPr>
                      <a:r>
                        <a:rPr lang="en-GB" sz="1800" b="0" dirty="0">
                          <a:effectLst/>
                        </a:rPr>
                        <a:t>50</a:t>
                      </a:r>
                      <a:endParaRPr lang="en-US" sz="1800" b="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0.001</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dirty="0">
                          <a:effectLst/>
                        </a:rPr>
                        <a:t>97.05</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81.6</a:t>
                      </a:r>
                      <a:endParaRPr lang="en-US" sz="18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676501630"/>
                  </a:ext>
                </a:extLst>
              </a:tr>
              <a:tr h="385685">
                <a:tc>
                  <a:txBody>
                    <a:bodyPr/>
                    <a:lstStyle/>
                    <a:p>
                      <a:pPr marL="0" marR="0" algn="ctr">
                        <a:lnSpc>
                          <a:spcPct val="150000"/>
                        </a:lnSpc>
                        <a:spcBef>
                          <a:spcPts val="0"/>
                        </a:spcBef>
                        <a:spcAft>
                          <a:spcPts val="530"/>
                        </a:spcAft>
                      </a:pPr>
                      <a:r>
                        <a:rPr lang="en-GB" sz="1800" b="0" dirty="0">
                          <a:effectLst/>
                        </a:rPr>
                        <a:t>60</a:t>
                      </a:r>
                      <a:endParaRPr lang="en-US" sz="1800" b="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0.001</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dirty="0">
                          <a:effectLst/>
                        </a:rPr>
                        <a:t>98.9</a:t>
                      </a:r>
                      <a:endParaRPr lang="en-US" sz="18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76.1</a:t>
                      </a:r>
                      <a:endParaRPr lang="en-US" sz="18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838178436"/>
                  </a:ext>
                </a:extLst>
              </a:tr>
              <a:tr h="385685">
                <a:tc>
                  <a:txBody>
                    <a:bodyPr/>
                    <a:lstStyle/>
                    <a:p>
                      <a:pPr marL="0" marR="0" algn="ctr">
                        <a:lnSpc>
                          <a:spcPct val="150000"/>
                        </a:lnSpc>
                        <a:spcBef>
                          <a:spcPts val="0"/>
                        </a:spcBef>
                        <a:spcAft>
                          <a:spcPts val="530"/>
                        </a:spcAft>
                      </a:pPr>
                      <a:r>
                        <a:rPr lang="en-GB" sz="1800" b="0" dirty="0">
                          <a:effectLst/>
                        </a:rPr>
                        <a:t>70</a:t>
                      </a:r>
                      <a:endParaRPr lang="en-US" sz="1800" b="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0.001</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96.1</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79.6</a:t>
                      </a:r>
                      <a:endParaRPr lang="en-US" sz="18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4018999878"/>
                  </a:ext>
                </a:extLst>
              </a:tr>
              <a:tr h="385685">
                <a:tc>
                  <a:txBody>
                    <a:bodyPr/>
                    <a:lstStyle/>
                    <a:p>
                      <a:pPr marL="0" marR="0" algn="ctr">
                        <a:lnSpc>
                          <a:spcPct val="150000"/>
                        </a:lnSpc>
                        <a:spcBef>
                          <a:spcPts val="0"/>
                        </a:spcBef>
                        <a:spcAft>
                          <a:spcPts val="530"/>
                        </a:spcAft>
                      </a:pPr>
                      <a:r>
                        <a:rPr lang="en-GB" sz="1800" b="0" dirty="0">
                          <a:effectLst/>
                        </a:rPr>
                        <a:t>80</a:t>
                      </a:r>
                      <a:endParaRPr lang="en-US" sz="1800" b="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0.001</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97.6</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dirty="0">
                          <a:effectLst/>
                        </a:rPr>
                        <a:t>85.9</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142673021"/>
                  </a:ext>
                </a:extLst>
              </a:tr>
              <a:tr h="385685">
                <a:tc>
                  <a:txBody>
                    <a:bodyPr/>
                    <a:lstStyle/>
                    <a:p>
                      <a:pPr marL="0" marR="0" algn="ctr">
                        <a:lnSpc>
                          <a:spcPct val="150000"/>
                        </a:lnSpc>
                        <a:spcBef>
                          <a:spcPts val="0"/>
                        </a:spcBef>
                        <a:spcAft>
                          <a:spcPts val="530"/>
                        </a:spcAft>
                      </a:pPr>
                      <a:r>
                        <a:rPr lang="en-GB" sz="1800" b="0" dirty="0">
                          <a:effectLst/>
                        </a:rPr>
                        <a:t>90</a:t>
                      </a:r>
                      <a:endParaRPr lang="en-US" sz="1800" b="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0.001</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99.3</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dirty="0">
                          <a:effectLst/>
                        </a:rPr>
                        <a:t>87.15</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95432378"/>
                  </a:ext>
                </a:extLst>
              </a:tr>
              <a:tr h="385685">
                <a:tc>
                  <a:txBody>
                    <a:bodyPr/>
                    <a:lstStyle/>
                    <a:p>
                      <a:pPr marL="0" marR="0" algn="ctr">
                        <a:lnSpc>
                          <a:spcPct val="150000"/>
                        </a:lnSpc>
                        <a:spcBef>
                          <a:spcPts val="0"/>
                        </a:spcBef>
                        <a:spcAft>
                          <a:spcPts val="530"/>
                        </a:spcAft>
                      </a:pPr>
                      <a:r>
                        <a:rPr lang="en-GB" sz="1800" b="0" dirty="0">
                          <a:effectLst/>
                        </a:rPr>
                        <a:t>100</a:t>
                      </a:r>
                      <a:endParaRPr lang="en-US" sz="1800" b="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0.001</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a:effectLst/>
                        </a:rPr>
                        <a:t>99.13</a:t>
                      </a:r>
                      <a:endParaRPr lang="en-US" sz="18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lnSpc>
                          <a:spcPct val="150000"/>
                        </a:lnSpc>
                        <a:spcBef>
                          <a:spcPts val="0"/>
                        </a:spcBef>
                        <a:spcAft>
                          <a:spcPts val="530"/>
                        </a:spcAft>
                      </a:pPr>
                      <a:r>
                        <a:rPr lang="en-GB" sz="1800" dirty="0">
                          <a:effectLst/>
                        </a:rPr>
                        <a:t>84.3</a:t>
                      </a:r>
                      <a:endParaRPr lang="en-US" sz="18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787839662"/>
                  </a:ext>
                </a:extLst>
              </a:tr>
            </a:tbl>
          </a:graphicData>
        </a:graphic>
      </p:graphicFrame>
    </p:spTree>
    <p:extLst>
      <p:ext uri="{BB962C8B-B14F-4D97-AF65-F5344CB8AC3E}">
        <p14:creationId xmlns:p14="http://schemas.microsoft.com/office/powerpoint/2010/main" val="39426587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Experiment #6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9556" y="250985"/>
            <a:ext cx="1985264" cy="560545"/>
          </a:xfrm>
          <a:prstGeom prst="rect">
            <a:avLst/>
          </a:prstGeom>
        </p:spPr>
      </p:pic>
      <p:graphicFrame>
        <p:nvGraphicFramePr>
          <p:cNvPr id="7" name="Content Placeholder 6">
            <a:extLst>
              <a:ext uri="{FF2B5EF4-FFF2-40B4-BE49-F238E27FC236}">
                <a16:creationId xmlns:a16="http://schemas.microsoft.com/office/drawing/2014/main" id="{4A2FC211-9754-4D82-A6CC-F999C9F0C2B4}"/>
              </a:ext>
            </a:extLst>
          </p:cNvPr>
          <p:cNvGraphicFramePr>
            <a:graphicFrameLocks noGrp="1"/>
          </p:cNvGraphicFramePr>
          <p:nvPr>
            <p:ph idx="1"/>
            <p:extLst>
              <p:ext uri="{D42A27DB-BD31-4B8C-83A1-F6EECF244321}">
                <p14:modId xmlns:p14="http://schemas.microsoft.com/office/powerpoint/2010/main" val="2868669139"/>
              </p:ext>
            </p:extLst>
          </p:nvPr>
        </p:nvGraphicFramePr>
        <p:xfrm>
          <a:off x="674557" y="1454046"/>
          <a:ext cx="10515599" cy="4937760"/>
        </p:xfrm>
        <a:graphic>
          <a:graphicData uri="http://schemas.openxmlformats.org/drawingml/2006/table">
            <a:tbl>
              <a:tblPr firstRow="1" firstCol="1" bandRow="1">
                <a:tableStyleId>{B301B821-A1FF-4177-AEE7-76D212191A09}</a:tableStyleId>
              </a:tblPr>
              <a:tblGrid>
                <a:gridCol w="1821611">
                  <a:extLst>
                    <a:ext uri="{9D8B030D-6E8A-4147-A177-3AD203B41FA5}">
                      <a16:colId xmlns:a16="http://schemas.microsoft.com/office/drawing/2014/main" val="3562683261"/>
                    </a:ext>
                  </a:extLst>
                </a:gridCol>
                <a:gridCol w="1799379">
                  <a:extLst>
                    <a:ext uri="{9D8B030D-6E8A-4147-A177-3AD203B41FA5}">
                      <a16:colId xmlns:a16="http://schemas.microsoft.com/office/drawing/2014/main" val="1715746722"/>
                    </a:ext>
                  </a:extLst>
                </a:gridCol>
                <a:gridCol w="1918874">
                  <a:extLst>
                    <a:ext uri="{9D8B030D-6E8A-4147-A177-3AD203B41FA5}">
                      <a16:colId xmlns:a16="http://schemas.microsoft.com/office/drawing/2014/main" val="1061836277"/>
                    </a:ext>
                  </a:extLst>
                </a:gridCol>
                <a:gridCol w="3193031">
                  <a:extLst>
                    <a:ext uri="{9D8B030D-6E8A-4147-A177-3AD203B41FA5}">
                      <a16:colId xmlns:a16="http://schemas.microsoft.com/office/drawing/2014/main" val="3273261007"/>
                    </a:ext>
                  </a:extLst>
                </a:gridCol>
                <a:gridCol w="1782704">
                  <a:extLst>
                    <a:ext uri="{9D8B030D-6E8A-4147-A177-3AD203B41FA5}">
                      <a16:colId xmlns:a16="http://schemas.microsoft.com/office/drawing/2014/main" val="3347510866"/>
                    </a:ext>
                  </a:extLst>
                </a:gridCol>
              </a:tblGrid>
              <a:tr h="802298">
                <a:tc>
                  <a:txBody>
                    <a:bodyPr/>
                    <a:lstStyle/>
                    <a:p>
                      <a:pPr marL="0" marR="0" algn="ctr">
                        <a:lnSpc>
                          <a:spcPct val="150000"/>
                        </a:lnSpc>
                        <a:spcBef>
                          <a:spcPts val="0"/>
                        </a:spcBef>
                        <a:spcAft>
                          <a:spcPts val="530"/>
                        </a:spcAft>
                      </a:pPr>
                      <a:r>
                        <a:rPr lang="en-GB" sz="1800" dirty="0">
                          <a:effectLst/>
                        </a:rPr>
                        <a:t>Epoch</a:t>
                      </a:r>
                      <a:endParaRPr lang="en-US" sz="18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Batch size</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Learning rate</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Accuracy</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Validation Accuracy</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88972725"/>
                  </a:ext>
                </a:extLst>
              </a:tr>
              <a:tr h="375406">
                <a:tc>
                  <a:txBody>
                    <a:bodyPr/>
                    <a:lstStyle/>
                    <a:p>
                      <a:pPr marL="0" marR="0" algn="ctr">
                        <a:lnSpc>
                          <a:spcPct val="150000"/>
                        </a:lnSpc>
                        <a:spcBef>
                          <a:spcPts val="0"/>
                        </a:spcBef>
                        <a:spcAft>
                          <a:spcPts val="530"/>
                        </a:spcAft>
                      </a:pPr>
                      <a:r>
                        <a:rPr lang="en-GB" sz="1800" b="0" dirty="0">
                          <a:effectLst/>
                        </a:rPr>
                        <a:t>10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0.00025</a:t>
                      </a:r>
                      <a:endParaRPr lang="en-US" sz="18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98.01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96.03</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69008877"/>
                  </a:ext>
                </a:extLst>
              </a:tr>
              <a:tr h="375406">
                <a:tc>
                  <a:txBody>
                    <a:bodyPr/>
                    <a:lstStyle/>
                    <a:p>
                      <a:pPr marL="0" marR="0" algn="ctr">
                        <a:lnSpc>
                          <a:spcPct val="150000"/>
                        </a:lnSpc>
                        <a:spcBef>
                          <a:spcPts val="0"/>
                        </a:spcBef>
                        <a:spcAft>
                          <a:spcPts val="530"/>
                        </a:spcAft>
                      </a:pPr>
                      <a:r>
                        <a:rPr lang="en-GB" sz="1800" b="0" dirty="0">
                          <a:effectLst/>
                        </a:rPr>
                        <a:t>20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0.00025</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99.08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97.67</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093801141"/>
                  </a:ext>
                </a:extLst>
              </a:tr>
              <a:tr h="375406">
                <a:tc>
                  <a:txBody>
                    <a:bodyPr/>
                    <a:lstStyle/>
                    <a:p>
                      <a:pPr marL="0" marR="0" algn="ctr">
                        <a:lnSpc>
                          <a:spcPct val="150000"/>
                        </a:lnSpc>
                        <a:spcBef>
                          <a:spcPts val="0"/>
                        </a:spcBef>
                        <a:spcAft>
                          <a:spcPts val="530"/>
                        </a:spcAft>
                      </a:pPr>
                      <a:r>
                        <a:rPr lang="en-GB" sz="1800" b="0" dirty="0">
                          <a:effectLst/>
                        </a:rPr>
                        <a:t>30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0.00025</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99.23</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97.9</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279731701"/>
                  </a:ext>
                </a:extLst>
              </a:tr>
              <a:tr h="375406">
                <a:tc>
                  <a:txBody>
                    <a:bodyPr/>
                    <a:lstStyle/>
                    <a:p>
                      <a:pPr marL="0" marR="0" algn="ctr">
                        <a:lnSpc>
                          <a:spcPct val="150000"/>
                        </a:lnSpc>
                        <a:spcBef>
                          <a:spcPts val="0"/>
                        </a:spcBef>
                        <a:spcAft>
                          <a:spcPts val="530"/>
                        </a:spcAft>
                      </a:pPr>
                      <a:r>
                        <a:rPr lang="en-GB" sz="1800" b="1" dirty="0">
                          <a:effectLst/>
                        </a:rPr>
                        <a:t>40</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a:effectLst/>
                        </a:rPr>
                        <a:t>8</a:t>
                      </a:r>
                      <a:endParaRPr lang="en-US" sz="18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a:effectLst/>
                        </a:rPr>
                        <a:t>0.00025</a:t>
                      </a:r>
                      <a:endParaRPr lang="en-US" sz="18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a:effectLst/>
                        </a:rPr>
                        <a:t>99.20</a:t>
                      </a:r>
                      <a:endParaRPr lang="en-US" sz="18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98.13</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273909320"/>
                  </a:ext>
                </a:extLst>
              </a:tr>
              <a:tr h="375406">
                <a:tc>
                  <a:txBody>
                    <a:bodyPr/>
                    <a:lstStyle/>
                    <a:p>
                      <a:pPr marL="0" marR="0" algn="ctr">
                        <a:lnSpc>
                          <a:spcPct val="150000"/>
                        </a:lnSpc>
                        <a:spcBef>
                          <a:spcPts val="0"/>
                        </a:spcBef>
                        <a:spcAft>
                          <a:spcPts val="530"/>
                        </a:spcAft>
                      </a:pPr>
                      <a:r>
                        <a:rPr lang="en-GB" sz="1800" b="0" dirty="0">
                          <a:effectLst/>
                        </a:rPr>
                        <a:t>50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0.00025</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99.13</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97.53</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636215620"/>
                  </a:ext>
                </a:extLst>
              </a:tr>
              <a:tr h="375406">
                <a:tc>
                  <a:txBody>
                    <a:bodyPr/>
                    <a:lstStyle/>
                    <a:p>
                      <a:pPr marL="0" marR="0" algn="ctr">
                        <a:lnSpc>
                          <a:spcPct val="150000"/>
                        </a:lnSpc>
                        <a:spcBef>
                          <a:spcPts val="0"/>
                        </a:spcBef>
                        <a:spcAft>
                          <a:spcPts val="530"/>
                        </a:spcAft>
                      </a:pPr>
                      <a:r>
                        <a:rPr lang="en-GB" sz="1800" b="0" dirty="0">
                          <a:effectLst/>
                        </a:rPr>
                        <a:t>60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0.00025</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99.0</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97.12</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4179096562"/>
                  </a:ext>
                </a:extLst>
              </a:tr>
              <a:tr h="375406">
                <a:tc>
                  <a:txBody>
                    <a:bodyPr/>
                    <a:lstStyle/>
                    <a:p>
                      <a:pPr marL="0" marR="0" algn="ctr">
                        <a:lnSpc>
                          <a:spcPct val="150000"/>
                        </a:lnSpc>
                        <a:spcBef>
                          <a:spcPts val="0"/>
                        </a:spcBef>
                        <a:spcAft>
                          <a:spcPts val="530"/>
                        </a:spcAft>
                      </a:pPr>
                      <a:r>
                        <a:rPr lang="en-GB" sz="1800" b="0" dirty="0">
                          <a:effectLst/>
                        </a:rPr>
                        <a:t>70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0.00025</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98.65</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94.9</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189327817"/>
                  </a:ext>
                </a:extLst>
              </a:tr>
              <a:tr h="375406">
                <a:tc>
                  <a:txBody>
                    <a:bodyPr/>
                    <a:lstStyle/>
                    <a:p>
                      <a:pPr marL="0" marR="0" algn="ctr">
                        <a:lnSpc>
                          <a:spcPct val="150000"/>
                        </a:lnSpc>
                        <a:spcBef>
                          <a:spcPts val="0"/>
                        </a:spcBef>
                        <a:spcAft>
                          <a:spcPts val="530"/>
                        </a:spcAft>
                      </a:pPr>
                      <a:r>
                        <a:rPr lang="en-GB" sz="1800" b="0" dirty="0">
                          <a:effectLst/>
                        </a:rPr>
                        <a:t>80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0.00025</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97.7</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92.01</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11221957"/>
                  </a:ext>
                </a:extLst>
              </a:tr>
              <a:tr h="375406">
                <a:tc>
                  <a:txBody>
                    <a:bodyPr/>
                    <a:lstStyle/>
                    <a:p>
                      <a:pPr marL="0" marR="0" algn="ctr">
                        <a:lnSpc>
                          <a:spcPct val="150000"/>
                        </a:lnSpc>
                        <a:spcBef>
                          <a:spcPts val="0"/>
                        </a:spcBef>
                        <a:spcAft>
                          <a:spcPts val="530"/>
                        </a:spcAft>
                      </a:pPr>
                      <a:r>
                        <a:rPr lang="en-GB" sz="1800" b="0" dirty="0">
                          <a:effectLst/>
                        </a:rPr>
                        <a:t>90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0.00025</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99.3</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97.66</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871247517"/>
                  </a:ext>
                </a:extLst>
              </a:tr>
              <a:tr h="375406">
                <a:tc>
                  <a:txBody>
                    <a:bodyPr/>
                    <a:lstStyle/>
                    <a:p>
                      <a:pPr marL="0" marR="0" algn="ctr">
                        <a:lnSpc>
                          <a:spcPct val="150000"/>
                        </a:lnSpc>
                        <a:spcBef>
                          <a:spcPts val="0"/>
                        </a:spcBef>
                        <a:spcAft>
                          <a:spcPts val="530"/>
                        </a:spcAft>
                      </a:pPr>
                      <a:r>
                        <a:rPr lang="en-GB" sz="1800" b="0" dirty="0">
                          <a:effectLst/>
                        </a:rPr>
                        <a:t>100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0.00025</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99.5</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97.86</a:t>
                      </a:r>
                      <a:endParaRPr lang="en-US" sz="18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016930422"/>
                  </a:ext>
                </a:extLst>
              </a:tr>
            </a:tbl>
          </a:graphicData>
        </a:graphic>
      </p:graphicFrame>
    </p:spTree>
    <p:extLst>
      <p:ext uri="{BB962C8B-B14F-4D97-AF65-F5344CB8AC3E}">
        <p14:creationId xmlns:p14="http://schemas.microsoft.com/office/powerpoint/2010/main" val="25792683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Experiment #6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9556" y="250985"/>
            <a:ext cx="1985264" cy="560545"/>
          </a:xfrm>
          <a:prstGeom prst="rect">
            <a:avLst/>
          </a:prstGeom>
        </p:spPr>
      </p:pic>
      <p:graphicFrame>
        <p:nvGraphicFramePr>
          <p:cNvPr id="7" name="Content Placeholder 6">
            <a:extLst>
              <a:ext uri="{FF2B5EF4-FFF2-40B4-BE49-F238E27FC236}">
                <a16:creationId xmlns:a16="http://schemas.microsoft.com/office/drawing/2014/main" id="{4A2FC211-9754-4D82-A6CC-F999C9F0C2B4}"/>
              </a:ext>
            </a:extLst>
          </p:cNvPr>
          <p:cNvGraphicFramePr>
            <a:graphicFrameLocks noGrp="1"/>
          </p:cNvGraphicFramePr>
          <p:nvPr>
            <p:ph idx="1"/>
            <p:extLst>
              <p:ext uri="{D42A27DB-BD31-4B8C-83A1-F6EECF244321}">
                <p14:modId xmlns:p14="http://schemas.microsoft.com/office/powerpoint/2010/main" val="3114501491"/>
              </p:ext>
            </p:extLst>
          </p:nvPr>
        </p:nvGraphicFramePr>
        <p:xfrm>
          <a:off x="619933" y="1410346"/>
          <a:ext cx="10733867" cy="4957684"/>
        </p:xfrm>
        <a:graphic>
          <a:graphicData uri="http://schemas.openxmlformats.org/drawingml/2006/table">
            <a:tbl>
              <a:tblPr firstRow="1" firstCol="1" bandRow="1">
                <a:tableStyleId>{B301B821-A1FF-4177-AEE7-76D212191A09}</a:tableStyleId>
              </a:tblPr>
              <a:tblGrid>
                <a:gridCol w="1859421">
                  <a:extLst>
                    <a:ext uri="{9D8B030D-6E8A-4147-A177-3AD203B41FA5}">
                      <a16:colId xmlns:a16="http://schemas.microsoft.com/office/drawing/2014/main" val="3562683261"/>
                    </a:ext>
                  </a:extLst>
                </a:gridCol>
                <a:gridCol w="1836729">
                  <a:extLst>
                    <a:ext uri="{9D8B030D-6E8A-4147-A177-3AD203B41FA5}">
                      <a16:colId xmlns:a16="http://schemas.microsoft.com/office/drawing/2014/main" val="1715746722"/>
                    </a:ext>
                  </a:extLst>
                </a:gridCol>
                <a:gridCol w="1958703">
                  <a:extLst>
                    <a:ext uri="{9D8B030D-6E8A-4147-A177-3AD203B41FA5}">
                      <a16:colId xmlns:a16="http://schemas.microsoft.com/office/drawing/2014/main" val="1061836277"/>
                    </a:ext>
                  </a:extLst>
                </a:gridCol>
                <a:gridCol w="3259307">
                  <a:extLst>
                    <a:ext uri="{9D8B030D-6E8A-4147-A177-3AD203B41FA5}">
                      <a16:colId xmlns:a16="http://schemas.microsoft.com/office/drawing/2014/main" val="3273261007"/>
                    </a:ext>
                  </a:extLst>
                </a:gridCol>
                <a:gridCol w="1819707">
                  <a:extLst>
                    <a:ext uri="{9D8B030D-6E8A-4147-A177-3AD203B41FA5}">
                      <a16:colId xmlns:a16="http://schemas.microsoft.com/office/drawing/2014/main" val="3347510866"/>
                    </a:ext>
                  </a:extLst>
                </a:gridCol>
              </a:tblGrid>
              <a:tr h="842884">
                <a:tc>
                  <a:txBody>
                    <a:bodyPr/>
                    <a:lstStyle/>
                    <a:p>
                      <a:pPr marL="0" marR="0" algn="ctr">
                        <a:lnSpc>
                          <a:spcPct val="150000"/>
                        </a:lnSpc>
                        <a:spcBef>
                          <a:spcPts val="0"/>
                        </a:spcBef>
                        <a:spcAft>
                          <a:spcPts val="530"/>
                        </a:spcAft>
                      </a:pPr>
                      <a:r>
                        <a:rPr lang="en-GB" sz="1800" b="1" dirty="0">
                          <a:effectLst/>
                        </a:rPr>
                        <a:t>Epoch</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Batch size</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Learning rate</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Accuracy</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Validation Accuracy</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88972725"/>
                  </a:ext>
                </a:extLst>
              </a:tr>
              <a:tr h="394397">
                <a:tc>
                  <a:txBody>
                    <a:bodyPr/>
                    <a:lstStyle/>
                    <a:p>
                      <a:pPr marL="0" marR="0" algn="ctr">
                        <a:lnSpc>
                          <a:spcPct val="150000"/>
                        </a:lnSpc>
                        <a:spcBef>
                          <a:spcPts val="0"/>
                        </a:spcBef>
                        <a:spcAft>
                          <a:spcPts val="530"/>
                        </a:spcAft>
                      </a:pPr>
                      <a:r>
                        <a:rPr lang="en-GB" sz="1800" b="0" dirty="0">
                          <a:effectLst/>
                        </a:rPr>
                        <a:t>10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0.00025</a:t>
                      </a:r>
                      <a:endParaRPr lang="en-US" sz="18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98.01</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96.03</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69008877"/>
                  </a:ext>
                </a:extLst>
              </a:tr>
              <a:tr h="394397">
                <a:tc>
                  <a:txBody>
                    <a:bodyPr/>
                    <a:lstStyle/>
                    <a:p>
                      <a:pPr marL="0" marR="0" algn="ctr">
                        <a:lnSpc>
                          <a:spcPct val="150000"/>
                        </a:lnSpc>
                        <a:spcBef>
                          <a:spcPts val="0"/>
                        </a:spcBef>
                        <a:spcAft>
                          <a:spcPts val="530"/>
                        </a:spcAft>
                      </a:pPr>
                      <a:r>
                        <a:rPr lang="en-GB" sz="1800" b="0">
                          <a:effectLst/>
                        </a:rPr>
                        <a:t>20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0.00025</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99.08</a:t>
                      </a:r>
                      <a:endParaRPr lang="en-US" sz="18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97.67</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093801141"/>
                  </a:ext>
                </a:extLst>
              </a:tr>
              <a:tr h="394397">
                <a:tc>
                  <a:txBody>
                    <a:bodyPr/>
                    <a:lstStyle/>
                    <a:p>
                      <a:pPr marL="0" marR="0" algn="ctr">
                        <a:lnSpc>
                          <a:spcPct val="150000"/>
                        </a:lnSpc>
                        <a:spcBef>
                          <a:spcPts val="0"/>
                        </a:spcBef>
                        <a:spcAft>
                          <a:spcPts val="530"/>
                        </a:spcAft>
                      </a:pPr>
                      <a:r>
                        <a:rPr lang="en-GB" sz="1800" b="0" dirty="0">
                          <a:effectLst/>
                        </a:rPr>
                        <a:t>30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0.00025</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99.23</a:t>
                      </a:r>
                      <a:endParaRPr lang="en-US" sz="18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97.9</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279731701"/>
                  </a:ext>
                </a:extLst>
              </a:tr>
              <a:tr h="394397">
                <a:tc>
                  <a:txBody>
                    <a:bodyPr/>
                    <a:lstStyle/>
                    <a:p>
                      <a:pPr marL="0" marR="0" algn="ctr">
                        <a:lnSpc>
                          <a:spcPct val="150000"/>
                        </a:lnSpc>
                        <a:spcBef>
                          <a:spcPts val="0"/>
                        </a:spcBef>
                        <a:spcAft>
                          <a:spcPts val="530"/>
                        </a:spcAft>
                      </a:pPr>
                      <a:r>
                        <a:rPr lang="en-GB" sz="1800" b="1" dirty="0">
                          <a:effectLst/>
                        </a:rPr>
                        <a:t>40</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a:effectLst/>
                        </a:rPr>
                        <a:t>8</a:t>
                      </a:r>
                      <a:endParaRPr lang="en-US" sz="18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a:effectLst/>
                        </a:rPr>
                        <a:t>0.00025</a:t>
                      </a:r>
                      <a:endParaRPr lang="en-US" sz="18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99.20</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98.13</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273909320"/>
                  </a:ext>
                </a:extLst>
              </a:tr>
              <a:tr h="394397">
                <a:tc>
                  <a:txBody>
                    <a:bodyPr/>
                    <a:lstStyle/>
                    <a:p>
                      <a:pPr marL="0" marR="0" algn="ctr">
                        <a:lnSpc>
                          <a:spcPct val="150000"/>
                        </a:lnSpc>
                        <a:spcBef>
                          <a:spcPts val="0"/>
                        </a:spcBef>
                        <a:spcAft>
                          <a:spcPts val="530"/>
                        </a:spcAft>
                      </a:pPr>
                      <a:r>
                        <a:rPr lang="en-GB" sz="1800" b="0" dirty="0">
                          <a:effectLst/>
                        </a:rPr>
                        <a:t>50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0.00025</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99.13</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97.53</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636215620"/>
                  </a:ext>
                </a:extLst>
              </a:tr>
              <a:tr h="394397">
                <a:tc>
                  <a:txBody>
                    <a:bodyPr/>
                    <a:lstStyle/>
                    <a:p>
                      <a:pPr marL="0" marR="0" algn="ctr">
                        <a:lnSpc>
                          <a:spcPct val="150000"/>
                        </a:lnSpc>
                        <a:spcBef>
                          <a:spcPts val="0"/>
                        </a:spcBef>
                        <a:spcAft>
                          <a:spcPts val="530"/>
                        </a:spcAft>
                      </a:pPr>
                      <a:r>
                        <a:rPr lang="en-GB" sz="1800" b="0" dirty="0">
                          <a:effectLst/>
                        </a:rPr>
                        <a:t>60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0.00025</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99.0</a:t>
                      </a:r>
                      <a:endParaRPr lang="en-US" sz="18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97.12</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4179096562"/>
                  </a:ext>
                </a:extLst>
              </a:tr>
              <a:tr h="394397">
                <a:tc>
                  <a:txBody>
                    <a:bodyPr/>
                    <a:lstStyle/>
                    <a:p>
                      <a:pPr marL="0" marR="0" algn="ctr">
                        <a:lnSpc>
                          <a:spcPct val="150000"/>
                        </a:lnSpc>
                        <a:spcBef>
                          <a:spcPts val="0"/>
                        </a:spcBef>
                        <a:spcAft>
                          <a:spcPts val="530"/>
                        </a:spcAft>
                      </a:pPr>
                      <a:r>
                        <a:rPr lang="en-GB" sz="1800" b="0">
                          <a:effectLst/>
                        </a:rPr>
                        <a:t>70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0.00025</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98.65</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94.9</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189327817"/>
                  </a:ext>
                </a:extLst>
              </a:tr>
              <a:tr h="394397">
                <a:tc>
                  <a:txBody>
                    <a:bodyPr/>
                    <a:lstStyle/>
                    <a:p>
                      <a:pPr marL="0" marR="0" algn="ctr">
                        <a:lnSpc>
                          <a:spcPct val="150000"/>
                        </a:lnSpc>
                        <a:spcBef>
                          <a:spcPts val="0"/>
                        </a:spcBef>
                        <a:spcAft>
                          <a:spcPts val="530"/>
                        </a:spcAft>
                      </a:pPr>
                      <a:r>
                        <a:rPr lang="en-GB" sz="1800" b="0" dirty="0">
                          <a:effectLst/>
                        </a:rPr>
                        <a:t>80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0.00025</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97.7</a:t>
                      </a:r>
                      <a:endParaRPr lang="en-US" sz="18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92.01</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11221957"/>
                  </a:ext>
                </a:extLst>
              </a:tr>
              <a:tr h="394397">
                <a:tc>
                  <a:txBody>
                    <a:bodyPr/>
                    <a:lstStyle/>
                    <a:p>
                      <a:pPr marL="0" marR="0" algn="ctr">
                        <a:lnSpc>
                          <a:spcPct val="150000"/>
                        </a:lnSpc>
                        <a:spcBef>
                          <a:spcPts val="0"/>
                        </a:spcBef>
                        <a:spcAft>
                          <a:spcPts val="530"/>
                        </a:spcAft>
                      </a:pPr>
                      <a:r>
                        <a:rPr lang="en-GB" sz="1800" b="0" dirty="0">
                          <a:effectLst/>
                        </a:rPr>
                        <a:t>90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0.00025</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99.3</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97.66</a:t>
                      </a:r>
                      <a:endParaRPr lang="en-US" sz="18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871247517"/>
                  </a:ext>
                </a:extLst>
              </a:tr>
              <a:tr h="394397">
                <a:tc>
                  <a:txBody>
                    <a:bodyPr/>
                    <a:lstStyle/>
                    <a:p>
                      <a:pPr marL="0" marR="0" algn="ctr">
                        <a:lnSpc>
                          <a:spcPct val="150000"/>
                        </a:lnSpc>
                        <a:spcBef>
                          <a:spcPts val="0"/>
                        </a:spcBef>
                        <a:spcAft>
                          <a:spcPts val="530"/>
                        </a:spcAft>
                      </a:pPr>
                      <a:r>
                        <a:rPr lang="en-GB" sz="1800" b="0" dirty="0">
                          <a:effectLst/>
                        </a:rPr>
                        <a:t>100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8</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0.00025</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a:effectLst/>
                        </a:rPr>
                        <a:t>99.5</a:t>
                      </a:r>
                      <a:endParaRPr lang="en-US" sz="18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dirty="0">
                          <a:effectLst/>
                        </a:rPr>
                        <a:t>97.86</a:t>
                      </a:r>
                      <a:endParaRPr lang="en-US" sz="18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016930422"/>
                  </a:ext>
                </a:extLst>
              </a:tr>
            </a:tbl>
          </a:graphicData>
        </a:graphic>
      </p:graphicFrame>
    </p:spTree>
    <p:extLst>
      <p:ext uri="{BB962C8B-B14F-4D97-AF65-F5344CB8AC3E}">
        <p14:creationId xmlns:p14="http://schemas.microsoft.com/office/powerpoint/2010/main" val="20613665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Experiment #7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9556" y="250985"/>
            <a:ext cx="1985264" cy="560545"/>
          </a:xfrm>
          <a:prstGeom prst="rect">
            <a:avLst/>
          </a:prstGeom>
        </p:spPr>
      </p:pic>
      <p:sp>
        <p:nvSpPr>
          <p:cNvPr id="5" name="Content Placeholder 4">
            <a:extLst>
              <a:ext uri="{FF2B5EF4-FFF2-40B4-BE49-F238E27FC236}">
                <a16:creationId xmlns:a16="http://schemas.microsoft.com/office/drawing/2014/main" id="{EE8CED20-D208-424E-8624-3E3BAEAE5716}"/>
              </a:ext>
            </a:extLst>
          </p:cNvPr>
          <p:cNvSpPr>
            <a:spLocks noGrp="1"/>
          </p:cNvSpPr>
          <p:nvPr>
            <p:ph idx="1"/>
          </p:nvPr>
        </p:nvSpPr>
        <p:spPr/>
        <p:txBody>
          <a:bodyPr/>
          <a:lstStyle/>
          <a:p>
            <a:endParaRPr lang="en-US"/>
          </a:p>
        </p:txBody>
      </p:sp>
      <p:graphicFrame>
        <p:nvGraphicFramePr>
          <p:cNvPr id="8" name="Table 7">
            <a:extLst>
              <a:ext uri="{FF2B5EF4-FFF2-40B4-BE49-F238E27FC236}">
                <a16:creationId xmlns:a16="http://schemas.microsoft.com/office/drawing/2014/main" id="{31B7F1B6-D195-4D4D-80EE-A2554AE161A2}"/>
              </a:ext>
            </a:extLst>
          </p:cNvPr>
          <p:cNvGraphicFramePr>
            <a:graphicFrameLocks noGrp="1"/>
          </p:cNvGraphicFramePr>
          <p:nvPr>
            <p:extLst>
              <p:ext uri="{D42A27DB-BD31-4B8C-83A1-F6EECF244321}">
                <p14:modId xmlns:p14="http://schemas.microsoft.com/office/powerpoint/2010/main" val="283708108"/>
              </p:ext>
            </p:extLst>
          </p:nvPr>
        </p:nvGraphicFramePr>
        <p:xfrm>
          <a:off x="599607" y="1484026"/>
          <a:ext cx="10680577" cy="4848852"/>
        </p:xfrm>
        <a:graphic>
          <a:graphicData uri="http://schemas.openxmlformats.org/drawingml/2006/table">
            <a:tbl>
              <a:tblPr firstRow="1" firstCol="1" bandRow="1">
                <a:tableStyleId>{B301B821-A1FF-4177-AEE7-76D212191A09}</a:tableStyleId>
              </a:tblPr>
              <a:tblGrid>
                <a:gridCol w="1654133">
                  <a:extLst>
                    <a:ext uri="{9D8B030D-6E8A-4147-A177-3AD203B41FA5}">
                      <a16:colId xmlns:a16="http://schemas.microsoft.com/office/drawing/2014/main" val="1653906920"/>
                    </a:ext>
                  </a:extLst>
                </a:gridCol>
                <a:gridCol w="1633945">
                  <a:extLst>
                    <a:ext uri="{9D8B030D-6E8A-4147-A177-3AD203B41FA5}">
                      <a16:colId xmlns:a16="http://schemas.microsoft.com/office/drawing/2014/main" val="4254923101"/>
                    </a:ext>
                  </a:extLst>
                </a:gridCol>
                <a:gridCol w="1742455">
                  <a:extLst>
                    <a:ext uri="{9D8B030D-6E8A-4147-A177-3AD203B41FA5}">
                      <a16:colId xmlns:a16="http://schemas.microsoft.com/office/drawing/2014/main" val="339043"/>
                    </a:ext>
                  </a:extLst>
                </a:gridCol>
                <a:gridCol w="2899464">
                  <a:extLst>
                    <a:ext uri="{9D8B030D-6E8A-4147-A177-3AD203B41FA5}">
                      <a16:colId xmlns:a16="http://schemas.microsoft.com/office/drawing/2014/main" val="40514530"/>
                    </a:ext>
                  </a:extLst>
                </a:gridCol>
                <a:gridCol w="2750580">
                  <a:extLst>
                    <a:ext uri="{9D8B030D-6E8A-4147-A177-3AD203B41FA5}">
                      <a16:colId xmlns:a16="http://schemas.microsoft.com/office/drawing/2014/main" val="3090473129"/>
                    </a:ext>
                  </a:extLst>
                </a:gridCol>
              </a:tblGrid>
              <a:tr h="847972">
                <a:tc>
                  <a:txBody>
                    <a:bodyPr/>
                    <a:lstStyle/>
                    <a:p>
                      <a:pPr marL="0" marR="0" algn="ctr">
                        <a:lnSpc>
                          <a:spcPct val="150000"/>
                        </a:lnSpc>
                        <a:spcBef>
                          <a:spcPts val="0"/>
                        </a:spcBef>
                        <a:spcAft>
                          <a:spcPts val="530"/>
                        </a:spcAft>
                      </a:pPr>
                      <a:r>
                        <a:rPr lang="en-GB" sz="1800" b="1" dirty="0">
                          <a:effectLst/>
                        </a:rPr>
                        <a:t>Epoch</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Batch size</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Learning rate</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Accuracy</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Validation Accuracy</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223796945"/>
                  </a:ext>
                </a:extLst>
              </a:tr>
              <a:tr h="400088">
                <a:tc>
                  <a:txBody>
                    <a:bodyPr/>
                    <a:lstStyle/>
                    <a:p>
                      <a:pPr marL="0" marR="0" algn="ctr">
                        <a:lnSpc>
                          <a:spcPct val="150000"/>
                        </a:lnSpc>
                        <a:spcBef>
                          <a:spcPts val="0"/>
                        </a:spcBef>
                        <a:spcAft>
                          <a:spcPts val="530"/>
                        </a:spcAft>
                      </a:pPr>
                      <a:r>
                        <a:rPr lang="en-GB" sz="1800" b="0">
                          <a:effectLst/>
                        </a:rPr>
                        <a:t>10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0.00025</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0.9827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0.9760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491913153"/>
                  </a:ext>
                </a:extLst>
              </a:tr>
              <a:tr h="400088">
                <a:tc>
                  <a:txBody>
                    <a:bodyPr/>
                    <a:lstStyle/>
                    <a:p>
                      <a:pPr marL="0" marR="0" algn="ctr">
                        <a:lnSpc>
                          <a:spcPct val="150000"/>
                        </a:lnSpc>
                        <a:spcBef>
                          <a:spcPts val="0"/>
                        </a:spcBef>
                        <a:spcAft>
                          <a:spcPts val="530"/>
                        </a:spcAft>
                      </a:pPr>
                      <a:r>
                        <a:rPr lang="en-GB" sz="1800" b="0">
                          <a:effectLst/>
                        </a:rPr>
                        <a:t>20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530"/>
                        </a:spcAft>
                        <a:buClrTx/>
                        <a:buSzTx/>
                        <a:buFontTx/>
                        <a:buNone/>
                        <a:tabLst/>
                        <a:defRPr/>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0.00025</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0.9953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0.9767</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193049700"/>
                  </a:ext>
                </a:extLst>
              </a:tr>
              <a:tr h="400088">
                <a:tc>
                  <a:txBody>
                    <a:bodyPr/>
                    <a:lstStyle/>
                    <a:p>
                      <a:pPr marL="0" marR="0" algn="ctr">
                        <a:lnSpc>
                          <a:spcPct val="150000"/>
                        </a:lnSpc>
                        <a:spcBef>
                          <a:spcPts val="0"/>
                        </a:spcBef>
                        <a:spcAft>
                          <a:spcPts val="530"/>
                        </a:spcAft>
                      </a:pPr>
                      <a:r>
                        <a:rPr lang="en-GB" sz="1800" b="0">
                          <a:effectLst/>
                        </a:rPr>
                        <a:t>30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530"/>
                        </a:spcAft>
                        <a:buClrTx/>
                        <a:buSzTx/>
                        <a:buFontTx/>
                        <a:buNone/>
                        <a:tabLst/>
                        <a:defRPr/>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0.00025</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0.9947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0.9667</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544683975"/>
                  </a:ext>
                </a:extLst>
              </a:tr>
              <a:tr h="400088">
                <a:tc>
                  <a:txBody>
                    <a:bodyPr/>
                    <a:lstStyle/>
                    <a:p>
                      <a:pPr marL="0" marR="0" algn="ctr">
                        <a:lnSpc>
                          <a:spcPct val="150000"/>
                        </a:lnSpc>
                        <a:spcBef>
                          <a:spcPts val="0"/>
                        </a:spcBef>
                        <a:spcAft>
                          <a:spcPts val="530"/>
                        </a:spcAft>
                      </a:pPr>
                      <a:r>
                        <a:rPr lang="en-GB" sz="1800" b="0">
                          <a:effectLst/>
                        </a:rPr>
                        <a:t>40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0.00025</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0.9953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0.9740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223052231"/>
                  </a:ext>
                </a:extLst>
              </a:tr>
              <a:tr h="400088">
                <a:tc>
                  <a:txBody>
                    <a:bodyPr/>
                    <a:lstStyle/>
                    <a:p>
                      <a:pPr marL="0" marR="0" algn="ctr">
                        <a:lnSpc>
                          <a:spcPct val="150000"/>
                        </a:lnSpc>
                        <a:spcBef>
                          <a:spcPts val="0"/>
                        </a:spcBef>
                        <a:spcAft>
                          <a:spcPts val="530"/>
                        </a:spcAft>
                      </a:pPr>
                      <a:r>
                        <a:rPr lang="en-GB" sz="1800" b="0">
                          <a:effectLst/>
                        </a:rPr>
                        <a:t>50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0.00025</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0.9983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0.9707</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360890061"/>
                  </a:ext>
                </a:extLst>
              </a:tr>
              <a:tr h="400088">
                <a:tc>
                  <a:txBody>
                    <a:bodyPr/>
                    <a:lstStyle/>
                    <a:p>
                      <a:pPr marL="0" marR="0" algn="ctr">
                        <a:lnSpc>
                          <a:spcPct val="150000"/>
                        </a:lnSpc>
                        <a:spcBef>
                          <a:spcPts val="0"/>
                        </a:spcBef>
                        <a:spcAft>
                          <a:spcPts val="530"/>
                        </a:spcAft>
                      </a:pPr>
                      <a:r>
                        <a:rPr lang="en-GB" sz="1800" b="1">
                          <a:effectLst/>
                        </a:rPr>
                        <a:t>60</a:t>
                      </a:r>
                      <a:endParaRPr lang="en-US" sz="18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1" dirty="0">
                          <a:effectLst/>
                        </a:rPr>
                        <a:t>12</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0.00025</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kern="1200" dirty="0">
                          <a:solidFill>
                            <a:schemeClr val="dk1"/>
                          </a:solidFill>
                          <a:effectLst/>
                        </a:rPr>
                        <a:t>0.9933    </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kern="1200" dirty="0">
                          <a:solidFill>
                            <a:schemeClr val="dk1"/>
                          </a:solidFill>
                          <a:effectLst/>
                        </a:rPr>
                        <a:t>0.9793</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557290179"/>
                  </a:ext>
                </a:extLst>
              </a:tr>
              <a:tr h="400088">
                <a:tc>
                  <a:txBody>
                    <a:bodyPr/>
                    <a:lstStyle/>
                    <a:p>
                      <a:pPr marL="0" marR="0" algn="ctr">
                        <a:lnSpc>
                          <a:spcPct val="150000"/>
                        </a:lnSpc>
                        <a:spcBef>
                          <a:spcPts val="0"/>
                        </a:spcBef>
                        <a:spcAft>
                          <a:spcPts val="530"/>
                        </a:spcAft>
                      </a:pPr>
                      <a:r>
                        <a:rPr lang="en-GB" sz="1800" b="0" dirty="0">
                          <a:effectLst/>
                        </a:rPr>
                        <a:t>70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0.00025</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0.9987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0.9787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389641679"/>
                  </a:ext>
                </a:extLst>
              </a:tr>
              <a:tr h="400088">
                <a:tc>
                  <a:txBody>
                    <a:bodyPr/>
                    <a:lstStyle/>
                    <a:p>
                      <a:pPr marL="0" marR="0" algn="ctr">
                        <a:lnSpc>
                          <a:spcPct val="150000"/>
                        </a:lnSpc>
                        <a:spcBef>
                          <a:spcPts val="0"/>
                        </a:spcBef>
                        <a:spcAft>
                          <a:spcPts val="530"/>
                        </a:spcAft>
                      </a:pPr>
                      <a:r>
                        <a:rPr lang="en-GB" sz="1800" b="0">
                          <a:effectLst/>
                        </a:rPr>
                        <a:t>80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0.00025</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0.9897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0.9713</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348341683"/>
                  </a:ext>
                </a:extLst>
              </a:tr>
              <a:tr h="400088">
                <a:tc>
                  <a:txBody>
                    <a:bodyPr/>
                    <a:lstStyle/>
                    <a:p>
                      <a:pPr marL="0" marR="0" algn="ctr">
                        <a:lnSpc>
                          <a:spcPct val="150000"/>
                        </a:lnSpc>
                        <a:spcBef>
                          <a:spcPts val="0"/>
                        </a:spcBef>
                        <a:spcAft>
                          <a:spcPts val="530"/>
                        </a:spcAft>
                      </a:pPr>
                      <a:r>
                        <a:rPr lang="en-GB" sz="1800" b="0">
                          <a:effectLst/>
                        </a:rPr>
                        <a:t>90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0.00025</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1.0000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0.9733</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795831055"/>
                  </a:ext>
                </a:extLst>
              </a:tr>
              <a:tr h="400088">
                <a:tc>
                  <a:txBody>
                    <a:bodyPr/>
                    <a:lstStyle/>
                    <a:p>
                      <a:pPr marL="0" marR="0" algn="ctr">
                        <a:lnSpc>
                          <a:spcPct val="150000"/>
                        </a:lnSpc>
                        <a:spcBef>
                          <a:spcPts val="0"/>
                        </a:spcBef>
                        <a:spcAft>
                          <a:spcPts val="530"/>
                        </a:spcAft>
                      </a:pPr>
                      <a:r>
                        <a:rPr lang="en-GB" sz="1800" b="0" dirty="0">
                          <a:effectLst/>
                        </a:rPr>
                        <a:t>100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0.00025</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1.0000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0.9660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4010208773"/>
                  </a:ext>
                </a:extLst>
              </a:tr>
            </a:tbl>
          </a:graphicData>
        </a:graphic>
      </p:graphicFrame>
    </p:spTree>
    <p:extLst>
      <p:ext uri="{BB962C8B-B14F-4D97-AF65-F5344CB8AC3E}">
        <p14:creationId xmlns:p14="http://schemas.microsoft.com/office/powerpoint/2010/main" val="360239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062515"/>
          </a:xfrm>
        </p:spPr>
        <p:txBody>
          <a:bodyPr/>
          <a:lstStyle/>
          <a:p>
            <a:pPr algn="ctr"/>
            <a:r>
              <a:rPr lang="en-US" b="1" dirty="0"/>
              <a:t>Literature Review (Hardware)</a:t>
            </a:r>
          </a:p>
        </p:txBody>
      </p:sp>
      <p:graphicFrame>
        <p:nvGraphicFramePr>
          <p:cNvPr id="7" name="Content Placeholder 6">
            <a:extLst>
              <a:ext uri="{FF2B5EF4-FFF2-40B4-BE49-F238E27FC236}">
                <a16:creationId xmlns:a16="http://schemas.microsoft.com/office/drawing/2014/main" id="{88E98C6B-2C06-4D37-B5B1-8867E22835B5}"/>
              </a:ext>
            </a:extLst>
          </p:cNvPr>
          <p:cNvGraphicFramePr>
            <a:graphicFrameLocks noGrp="1"/>
          </p:cNvGraphicFramePr>
          <p:nvPr>
            <p:ph idx="1"/>
            <p:extLst>
              <p:ext uri="{D42A27DB-BD31-4B8C-83A1-F6EECF244321}">
                <p14:modId xmlns:p14="http://schemas.microsoft.com/office/powerpoint/2010/main" val="148919331"/>
              </p:ext>
            </p:extLst>
          </p:nvPr>
        </p:nvGraphicFramePr>
        <p:xfrm>
          <a:off x="567689" y="1062515"/>
          <a:ext cx="11056622" cy="4886509"/>
        </p:xfrm>
        <a:graphic>
          <a:graphicData uri="http://schemas.openxmlformats.org/drawingml/2006/table">
            <a:tbl>
              <a:tblPr>
                <a:tableStyleId>{5C22544A-7EE6-4342-B048-85BDC9FD1C3A}</a:tableStyleId>
              </a:tblPr>
              <a:tblGrid>
                <a:gridCol w="1150242">
                  <a:extLst>
                    <a:ext uri="{9D8B030D-6E8A-4147-A177-3AD203B41FA5}">
                      <a16:colId xmlns:a16="http://schemas.microsoft.com/office/drawing/2014/main" val="905767534"/>
                    </a:ext>
                  </a:extLst>
                </a:gridCol>
                <a:gridCol w="3409294">
                  <a:extLst>
                    <a:ext uri="{9D8B030D-6E8A-4147-A177-3AD203B41FA5}">
                      <a16:colId xmlns:a16="http://schemas.microsoft.com/office/drawing/2014/main" val="776634113"/>
                    </a:ext>
                  </a:extLst>
                </a:gridCol>
                <a:gridCol w="3132091">
                  <a:extLst>
                    <a:ext uri="{9D8B030D-6E8A-4147-A177-3AD203B41FA5}">
                      <a16:colId xmlns:a16="http://schemas.microsoft.com/office/drawing/2014/main" val="2747718622"/>
                    </a:ext>
                  </a:extLst>
                </a:gridCol>
                <a:gridCol w="2064721">
                  <a:extLst>
                    <a:ext uri="{9D8B030D-6E8A-4147-A177-3AD203B41FA5}">
                      <a16:colId xmlns:a16="http://schemas.microsoft.com/office/drawing/2014/main" val="3856292902"/>
                    </a:ext>
                  </a:extLst>
                </a:gridCol>
                <a:gridCol w="1300274">
                  <a:extLst>
                    <a:ext uri="{9D8B030D-6E8A-4147-A177-3AD203B41FA5}">
                      <a16:colId xmlns:a16="http://schemas.microsoft.com/office/drawing/2014/main" val="3391200614"/>
                    </a:ext>
                  </a:extLst>
                </a:gridCol>
              </a:tblGrid>
              <a:tr h="269534">
                <a:tc>
                  <a:txBody>
                    <a:bodyPr/>
                    <a:lstStyle/>
                    <a:p>
                      <a:pPr marL="0" marR="0" algn="ctr">
                        <a:lnSpc>
                          <a:spcPct val="100000"/>
                        </a:lnSpc>
                        <a:spcBef>
                          <a:spcPts val="0"/>
                        </a:spcBef>
                        <a:spcAft>
                          <a:spcPts val="0"/>
                        </a:spcAft>
                      </a:pPr>
                      <a:r>
                        <a:rPr lang="en-US" sz="1800" b="1" dirty="0">
                          <a:effectLst/>
                        </a:rPr>
                        <a:t>Ref</a:t>
                      </a:r>
                      <a:endParaRPr lang="en-US" sz="1800" b="1" dirty="0">
                        <a:effectLst/>
                        <a:latin typeface="Times New Roman" panose="02020603050405020304" pitchFamily="18" charset="0"/>
                        <a:ea typeface="SimSun" panose="02010600030101010101" pitchFamily="2" charset="-122"/>
                      </a:endParaRPr>
                    </a:p>
                  </a:txBody>
                  <a:tcPr marL="32209" marR="32209" marT="6442" marB="0" anchor="ctr"/>
                </a:tc>
                <a:tc>
                  <a:txBody>
                    <a:bodyPr/>
                    <a:lstStyle/>
                    <a:p>
                      <a:pPr marL="0" marR="0" algn="ctr">
                        <a:lnSpc>
                          <a:spcPct val="100000"/>
                        </a:lnSpc>
                        <a:spcBef>
                          <a:spcPts val="0"/>
                        </a:spcBef>
                        <a:spcAft>
                          <a:spcPts val="0"/>
                        </a:spcAft>
                      </a:pPr>
                      <a:r>
                        <a:rPr lang="en-US" sz="1800" b="1" dirty="0">
                          <a:effectLst/>
                        </a:rPr>
                        <a:t>Research Title</a:t>
                      </a:r>
                      <a:endParaRPr lang="en-US" sz="1800" b="1" dirty="0">
                        <a:effectLst/>
                        <a:latin typeface="Times New Roman" panose="02020603050405020304" pitchFamily="18" charset="0"/>
                        <a:ea typeface="SimSun" panose="02010600030101010101" pitchFamily="2" charset="-122"/>
                      </a:endParaRPr>
                    </a:p>
                  </a:txBody>
                  <a:tcPr marL="32209" marR="32209" marT="6442" marB="0" anchor="ctr"/>
                </a:tc>
                <a:tc>
                  <a:txBody>
                    <a:bodyPr/>
                    <a:lstStyle/>
                    <a:p>
                      <a:pPr marL="0" marR="0" algn="ctr">
                        <a:lnSpc>
                          <a:spcPct val="100000"/>
                        </a:lnSpc>
                        <a:spcBef>
                          <a:spcPts val="0"/>
                        </a:spcBef>
                        <a:spcAft>
                          <a:spcPts val="0"/>
                        </a:spcAft>
                      </a:pPr>
                      <a:r>
                        <a:rPr lang="en-US" sz="1800" b="1" dirty="0">
                          <a:effectLst/>
                        </a:rPr>
                        <a:t>Stones </a:t>
                      </a:r>
                      <a:endParaRPr lang="en-US" sz="1800" b="1"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lnSpc>
                          <a:spcPct val="100000"/>
                        </a:lnSpc>
                        <a:spcBef>
                          <a:spcPts val="0"/>
                        </a:spcBef>
                        <a:spcAft>
                          <a:spcPts val="0"/>
                        </a:spcAft>
                      </a:pPr>
                      <a:r>
                        <a:rPr lang="en-US" sz="1800" b="1" dirty="0">
                          <a:effectLst/>
                        </a:rPr>
                        <a:t>Techniques Use</a:t>
                      </a:r>
                      <a:endParaRPr lang="en-US" sz="1800" b="1" dirty="0">
                        <a:effectLst/>
                        <a:latin typeface="Times New Roman" panose="02020603050405020304" pitchFamily="18" charset="0"/>
                        <a:ea typeface="SimSun" panose="02010600030101010101" pitchFamily="2" charset="-122"/>
                      </a:endParaRPr>
                    </a:p>
                  </a:txBody>
                  <a:tcPr marL="32209" marR="32209" marT="6442" marB="0" anchor="ctr"/>
                </a:tc>
                <a:tc>
                  <a:txBody>
                    <a:bodyPr/>
                    <a:lstStyle/>
                    <a:p>
                      <a:pPr marL="0" marR="0" algn="ctr">
                        <a:lnSpc>
                          <a:spcPct val="100000"/>
                        </a:lnSpc>
                        <a:spcBef>
                          <a:spcPts val="0"/>
                        </a:spcBef>
                        <a:spcAft>
                          <a:spcPts val="0"/>
                        </a:spcAft>
                      </a:pPr>
                      <a:r>
                        <a:rPr lang="en-US" sz="1800" b="1" dirty="0">
                          <a:effectLst/>
                        </a:rPr>
                        <a:t>Results</a:t>
                      </a:r>
                      <a:endParaRPr lang="en-US" sz="1800" b="1" dirty="0">
                        <a:effectLst/>
                        <a:latin typeface="Times New Roman" panose="02020603050405020304" pitchFamily="18" charset="0"/>
                        <a:ea typeface="SimSun" panose="02010600030101010101" pitchFamily="2" charset="-122"/>
                      </a:endParaRPr>
                    </a:p>
                  </a:txBody>
                  <a:tcPr marL="32209" marR="32209" marT="6442" marB="0" anchor="ctr"/>
                </a:tc>
                <a:extLst>
                  <a:ext uri="{0D108BD9-81ED-4DB2-BD59-A6C34878D82A}">
                    <a16:rowId xmlns:a16="http://schemas.microsoft.com/office/drawing/2014/main" val="3822370182"/>
                  </a:ext>
                </a:extLst>
              </a:tr>
              <a:tr h="862756">
                <a:tc>
                  <a:txBody>
                    <a:bodyPr/>
                    <a:lstStyle/>
                    <a:p>
                      <a:pPr marL="0" marR="0" algn="ctr">
                        <a:lnSpc>
                          <a:spcPct val="100000"/>
                        </a:lnSpc>
                        <a:spcBef>
                          <a:spcPts val="0"/>
                        </a:spcBef>
                        <a:spcAft>
                          <a:spcPts val="0"/>
                        </a:spcAft>
                      </a:pPr>
                      <a:r>
                        <a:rPr lang="en-US" sz="1800" dirty="0">
                          <a:effectLst/>
                        </a:rPr>
                        <a:t> </a:t>
                      </a:r>
                    </a:p>
                    <a:p>
                      <a:pPr marL="0" marR="0" algn="ctr">
                        <a:lnSpc>
                          <a:spcPct val="100000"/>
                        </a:lnSpc>
                        <a:spcBef>
                          <a:spcPts val="0"/>
                        </a:spcBef>
                        <a:spcAft>
                          <a:spcPts val="0"/>
                        </a:spcAft>
                      </a:pPr>
                      <a:r>
                        <a:rPr lang="en-GB" sz="1800" dirty="0">
                          <a:effectLst/>
                        </a:rPr>
                        <a:t>[6]</a:t>
                      </a:r>
                      <a:endParaRPr lang="en-US" sz="1800" dirty="0">
                        <a:effectLst/>
                      </a:endParaRPr>
                    </a:p>
                    <a:p>
                      <a:pPr marL="0" marR="0" algn="ctr">
                        <a:lnSpc>
                          <a:spcPct val="100000"/>
                        </a:lnSpc>
                        <a:spcBef>
                          <a:spcPts val="0"/>
                        </a:spcBef>
                        <a:spcAft>
                          <a:spcPts val="0"/>
                        </a:spcAft>
                      </a:pPr>
                      <a:r>
                        <a:rPr lang="en-US" sz="1800" dirty="0">
                          <a:effectLst/>
                        </a:rPr>
                        <a:t>1987</a:t>
                      </a:r>
                      <a:endParaRPr lang="en-US" sz="1800" dirty="0">
                        <a:effectLst/>
                        <a:latin typeface="Times New Roman" panose="02020603050405020304" pitchFamily="18" charset="0"/>
                        <a:ea typeface="SimSun" panose="02010600030101010101" pitchFamily="2" charset="-122"/>
                      </a:endParaRPr>
                    </a:p>
                  </a:txBody>
                  <a:tcPr marL="32209" marR="32209" marT="6442" marB="0" anchor="ctr"/>
                </a:tc>
                <a:tc>
                  <a:txBody>
                    <a:bodyPr/>
                    <a:lstStyle/>
                    <a:p>
                      <a:pPr marL="0" marR="0" algn="ctr">
                        <a:lnSpc>
                          <a:spcPct val="100000"/>
                        </a:lnSpc>
                        <a:spcBef>
                          <a:spcPts val="0"/>
                        </a:spcBef>
                        <a:spcAft>
                          <a:spcPts val="0"/>
                        </a:spcAft>
                      </a:pPr>
                      <a:r>
                        <a:rPr lang="en-GB" sz="1800" dirty="0">
                          <a:effectLst/>
                        </a:rPr>
                        <a:t>Infrared spectroscopy in gem identification.</a:t>
                      </a:r>
                      <a:endParaRPr lang="en-US" sz="1800" dirty="0">
                        <a:effectLst/>
                        <a:latin typeface="Times New Roman" panose="02020603050405020304" pitchFamily="18" charset="0"/>
                        <a:ea typeface="SimSun" panose="02010600030101010101" pitchFamily="2" charset="-122"/>
                      </a:endParaRPr>
                    </a:p>
                  </a:txBody>
                  <a:tcPr marL="32209" marR="32209" marT="6442" marB="0" anchor="ctr"/>
                </a:tc>
                <a:tc>
                  <a:txBody>
                    <a:bodyPr/>
                    <a:lstStyle/>
                    <a:p>
                      <a:pPr marL="0" marR="0" algn="ctr">
                        <a:lnSpc>
                          <a:spcPct val="100000"/>
                        </a:lnSpc>
                        <a:spcBef>
                          <a:spcPts val="0"/>
                        </a:spcBef>
                        <a:spcAft>
                          <a:spcPts val="0"/>
                        </a:spcAft>
                      </a:pPr>
                      <a:r>
                        <a:rPr lang="en-GB" sz="1800" dirty="0">
                          <a:effectLst/>
                        </a:rPr>
                        <a:t>Diamond, Crystal, Opals, Turquoise</a:t>
                      </a:r>
                      <a:endParaRPr lang="en-US" sz="18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lnSpc>
                          <a:spcPct val="100000"/>
                        </a:lnSpc>
                        <a:spcBef>
                          <a:spcPts val="0"/>
                        </a:spcBef>
                        <a:spcAft>
                          <a:spcPts val="0"/>
                        </a:spcAft>
                      </a:pPr>
                      <a:r>
                        <a:rPr lang="en-GB" sz="1800">
                          <a:effectLst/>
                        </a:rPr>
                        <a:t>Infrared spectroscopy</a:t>
                      </a:r>
                      <a:endParaRPr lang="en-US" sz="1800">
                        <a:effectLst/>
                        <a:latin typeface="Times New Roman" panose="02020603050405020304" pitchFamily="18" charset="0"/>
                        <a:ea typeface="SimSun" panose="02010600030101010101" pitchFamily="2" charset="-122"/>
                      </a:endParaRPr>
                    </a:p>
                  </a:txBody>
                  <a:tcPr marL="32209" marR="32209" marT="6442" marB="0" anchor="ctr"/>
                </a:tc>
                <a:tc>
                  <a:txBody>
                    <a:bodyPr/>
                    <a:lstStyle/>
                    <a:p>
                      <a:pPr marL="0" marR="0" algn="ctr">
                        <a:lnSpc>
                          <a:spcPct val="100000"/>
                        </a:lnSpc>
                        <a:spcBef>
                          <a:spcPts val="0"/>
                        </a:spcBef>
                        <a:spcAft>
                          <a:spcPts val="0"/>
                        </a:spcAft>
                      </a:pPr>
                      <a:r>
                        <a:rPr lang="en-GB" sz="1800">
                          <a:effectLst/>
                        </a:rPr>
                        <a:t>Fail</a:t>
                      </a:r>
                      <a:endParaRPr lang="en-US" sz="1800">
                        <a:effectLst/>
                        <a:latin typeface="Times New Roman" panose="02020603050405020304" pitchFamily="18" charset="0"/>
                        <a:ea typeface="SimSun" panose="02010600030101010101" pitchFamily="2" charset="-122"/>
                      </a:endParaRPr>
                    </a:p>
                  </a:txBody>
                  <a:tcPr marL="32209" marR="32209" marT="6442" marB="0" anchor="ctr"/>
                </a:tc>
                <a:extLst>
                  <a:ext uri="{0D108BD9-81ED-4DB2-BD59-A6C34878D82A}">
                    <a16:rowId xmlns:a16="http://schemas.microsoft.com/office/drawing/2014/main" val="990844916"/>
                  </a:ext>
                </a:extLst>
              </a:tr>
              <a:tr h="1154723">
                <a:tc>
                  <a:txBody>
                    <a:bodyPr/>
                    <a:lstStyle/>
                    <a:p>
                      <a:pPr marL="0" marR="0" algn="ctr">
                        <a:lnSpc>
                          <a:spcPct val="100000"/>
                        </a:lnSpc>
                        <a:spcBef>
                          <a:spcPts val="0"/>
                        </a:spcBef>
                        <a:spcAft>
                          <a:spcPts val="0"/>
                        </a:spcAft>
                      </a:pPr>
                      <a:r>
                        <a:rPr lang="en-US" sz="1800">
                          <a:effectLst/>
                        </a:rPr>
                        <a:t> </a:t>
                      </a:r>
                    </a:p>
                    <a:p>
                      <a:pPr marL="0" marR="0" algn="ctr">
                        <a:lnSpc>
                          <a:spcPct val="100000"/>
                        </a:lnSpc>
                        <a:spcBef>
                          <a:spcPts val="0"/>
                        </a:spcBef>
                        <a:spcAft>
                          <a:spcPts val="0"/>
                        </a:spcAft>
                      </a:pPr>
                      <a:r>
                        <a:rPr lang="en-GB" sz="1800">
                          <a:effectLst/>
                        </a:rPr>
                        <a:t>[7]</a:t>
                      </a:r>
                      <a:endParaRPr lang="en-US" sz="1800">
                        <a:effectLst/>
                      </a:endParaRPr>
                    </a:p>
                    <a:p>
                      <a:pPr marL="0" marR="0" algn="ctr">
                        <a:lnSpc>
                          <a:spcPct val="100000"/>
                        </a:lnSpc>
                        <a:spcBef>
                          <a:spcPts val="0"/>
                        </a:spcBef>
                        <a:spcAft>
                          <a:spcPts val="0"/>
                        </a:spcAft>
                      </a:pPr>
                      <a:r>
                        <a:rPr lang="en-US" sz="1800">
                          <a:effectLst/>
                        </a:rPr>
                        <a:t>2011</a:t>
                      </a:r>
                      <a:endParaRPr lang="en-US" sz="1800">
                        <a:effectLst/>
                        <a:latin typeface="Times New Roman" panose="02020603050405020304" pitchFamily="18" charset="0"/>
                        <a:ea typeface="SimSun" panose="02010600030101010101" pitchFamily="2" charset="-122"/>
                      </a:endParaRPr>
                    </a:p>
                  </a:txBody>
                  <a:tcPr marL="32209" marR="32209" marT="6442" marB="0" anchor="ctr"/>
                </a:tc>
                <a:tc>
                  <a:txBody>
                    <a:bodyPr/>
                    <a:lstStyle/>
                    <a:p>
                      <a:pPr marL="0" marR="0" algn="ctr">
                        <a:lnSpc>
                          <a:spcPct val="100000"/>
                        </a:lnSpc>
                        <a:spcBef>
                          <a:spcPts val="0"/>
                        </a:spcBef>
                        <a:spcAft>
                          <a:spcPts val="0"/>
                        </a:spcAft>
                      </a:pPr>
                      <a:r>
                        <a:rPr lang="en-GB" sz="1800" dirty="0">
                          <a:effectLst/>
                        </a:rPr>
                        <a:t>Powder diffraction analysis of gemstone inclusions</a:t>
                      </a:r>
                      <a:endParaRPr lang="en-US" sz="1800" dirty="0">
                        <a:effectLst/>
                        <a:latin typeface="Times New Roman" panose="02020603050405020304" pitchFamily="18" charset="0"/>
                        <a:ea typeface="SimSun" panose="02010600030101010101" pitchFamily="2" charset="-122"/>
                      </a:endParaRPr>
                    </a:p>
                  </a:txBody>
                  <a:tcPr marL="32209" marR="32209" marT="6442" marB="0" anchor="ctr"/>
                </a:tc>
                <a:tc>
                  <a:txBody>
                    <a:bodyPr/>
                    <a:lstStyle/>
                    <a:p>
                      <a:pPr marL="0" marR="0" algn="ctr">
                        <a:lnSpc>
                          <a:spcPct val="100000"/>
                        </a:lnSpc>
                        <a:spcBef>
                          <a:spcPts val="0"/>
                        </a:spcBef>
                        <a:spcAft>
                          <a:spcPts val="0"/>
                        </a:spcAft>
                      </a:pPr>
                      <a:r>
                        <a:rPr lang="en-GB" sz="1800" dirty="0">
                          <a:effectLst/>
                        </a:rPr>
                        <a:t>single crystal (such as diamonds), polycrystalline (such as lapis lazuli), or amorphous (such as amber)</a:t>
                      </a:r>
                      <a:endParaRPr lang="en-US" sz="18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lnSpc>
                          <a:spcPct val="100000"/>
                        </a:lnSpc>
                        <a:spcBef>
                          <a:spcPts val="0"/>
                        </a:spcBef>
                        <a:spcAft>
                          <a:spcPts val="0"/>
                        </a:spcAft>
                      </a:pPr>
                      <a:r>
                        <a:rPr lang="en-GB" sz="1800">
                          <a:effectLst/>
                        </a:rPr>
                        <a:t>Mo K</a:t>
                      </a:r>
                      <a:r>
                        <a:rPr lang="el-GR" sz="1800">
                          <a:effectLst/>
                        </a:rPr>
                        <a:t>α </a:t>
                      </a:r>
                      <a:r>
                        <a:rPr lang="en-GB" sz="1800">
                          <a:effectLst/>
                        </a:rPr>
                        <a:t>radiation</a:t>
                      </a:r>
                      <a:endParaRPr lang="en-US" sz="1800">
                        <a:effectLst/>
                        <a:latin typeface="Times New Roman" panose="02020603050405020304" pitchFamily="18" charset="0"/>
                        <a:ea typeface="SimSun" panose="02010600030101010101" pitchFamily="2" charset="-122"/>
                      </a:endParaRPr>
                    </a:p>
                  </a:txBody>
                  <a:tcPr marL="32209" marR="32209" marT="6442" marB="0" anchor="ctr"/>
                </a:tc>
                <a:tc>
                  <a:txBody>
                    <a:bodyPr/>
                    <a:lstStyle/>
                    <a:p>
                      <a:pPr marL="0" marR="0" algn="ctr">
                        <a:lnSpc>
                          <a:spcPct val="100000"/>
                        </a:lnSpc>
                        <a:spcBef>
                          <a:spcPts val="0"/>
                        </a:spcBef>
                        <a:spcAft>
                          <a:spcPts val="0"/>
                        </a:spcAft>
                      </a:pPr>
                      <a:r>
                        <a:rPr lang="en-GB" sz="1800">
                          <a:effectLst/>
                        </a:rPr>
                        <a:t>Success</a:t>
                      </a:r>
                      <a:endParaRPr lang="en-US" sz="1800">
                        <a:effectLst/>
                        <a:latin typeface="Times New Roman" panose="02020603050405020304" pitchFamily="18" charset="0"/>
                        <a:ea typeface="SimSun" panose="02010600030101010101" pitchFamily="2" charset="-122"/>
                      </a:endParaRPr>
                    </a:p>
                  </a:txBody>
                  <a:tcPr marL="32209" marR="32209" marT="6442" marB="0" anchor="ctr"/>
                </a:tc>
                <a:extLst>
                  <a:ext uri="{0D108BD9-81ED-4DB2-BD59-A6C34878D82A}">
                    <a16:rowId xmlns:a16="http://schemas.microsoft.com/office/drawing/2014/main" val="2765260442"/>
                  </a:ext>
                </a:extLst>
              </a:tr>
              <a:tr h="1159367">
                <a:tc>
                  <a:txBody>
                    <a:bodyPr/>
                    <a:lstStyle/>
                    <a:p>
                      <a:pPr marL="0" marR="0" algn="ctr">
                        <a:lnSpc>
                          <a:spcPct val="100000"/>
                        </a:lnSpc>
                        <a:spcBef>
                          <a:spcPts val="0"/>
                        </a:spcBef>
                        <a:spcAft>
                          <a:spcPts val="0"/>
                        </a:spcAft>
                      </a:pPr>
                      <a:r>
                        <a:rPr lang="en-GB" sz="1800">
                          <a:effectLst/>
                        </a:rPr>
                        <a:t>[4]</a:t>
                      </a:r>
                      <a:endParaRPr lang="en-US" sz="1800">
                        <a:effectLst/>
                      </a:endParaRPr>
                    </a:p>
                    <a:p>
                      <a:pPr marL="0" marR="0" algn="ctr">
                        <a:lnSpc>
                          <a:spcPct val="100000"/>
                        </a:lnSpc>
                        <a:spcBef>
                          <a:spcPts val="0"/>
                        </a:spcBef>
                        <a:spcAft>
                          <a:spcPts val="0"/>
                        </a:spcAft>
                      </a:pPr>
                      <a:r>
                        <a:rPr lang="en-US" sz="1800">
                          <a:effectLst/>
                        </a:rPr>
                        <a:t>2016</a:t>
                      </a:r>
                      <a:endParaRPr lang="en-US" sz="1800">
                        <a:effectLst/>
                        <a:latin typeface="Times New Roman" panose="02020603050405020304" pitchFamily="18" charset="0"/>
                        <a:ea typeface="SimSun" panose="02010600030101010101" pitchFamily="2" charset="-122"/>
                      </a:endParaRPr>
                    </a:p>
                  </a:txBody>
                  <a:tcPr marL="32209" marR="32209" marT="6442" marB="0" anchor="ctr"/>
                </a:tc>
                <a:tc>
                  <a:txBody>
                    <a:bodyPr/>
                    <a:lstStyle/>
                    <a:p>
                      <a:pPr marL="0" marR="0" algn="l">
                        <a:lnSpc>
                          <a:spcPct val="100000"/>
                        </a:lnSpc>
                        <a:spcBef>
                          <a:spcPts val="0"/>
                        </a:spcBef>
                        <a:spcAft>
                          <a:spcPts val="0"/>
                        </a:spcAft>
                      </a:pPr>
                      <a:r>
                        <a:rPr lang="en-GB" sz="1800" dirty="0">
                          <a:effectLst/>
                        </a:rPr>
                        <a:t>The Ring Monstrance from the Loreto treasury in Prague: Handheld Raman spectrometer for identification of gemstones</a:t>
                      </a:r>
                      <a:endParaRPr lang="en-US" sz="1800" dirty="0">
                        <a:effectLst/>
                        <a:latin typeface="Times New Roman" panose="02020603050405020304" pitchFamily="18" charset="0"/>
                        <a:ea typeface="SimSun" panose="02010600030101010101" pitchFamily="2" charset="-122"/>
                      </a:endParaRPr>
                    </a:p>
                  </a:txBody>
                  <a:tcPr marL="32209" marR="32209" marT="6442" marB="0" anchor="ctr"/>
                </a:tc>
                <a:tc>
                  <a:txBody>
                    <a:bodyPr/>
                    <a:lstStyle/>
                    <a:p>
                      <a:pPr marL="0" marR="0" algn="ctr">
                        <a:lnSpc>
                          <a:spcPct val="100000"/>
                        </a:lnSpc>
                        <a:spcBef>
                          <a:spcPts val="0"/>
                        </a:spcBef>
                        <a:spcAft>
                          <a:spcPts val="0"/>
                        </a:spcAft>
                      </a:pPr>
                      <a:r>
                        <a:rPr lang="en-GB" sz="1800">
                          <a:effectLst/>
                        </a:rPr>
                        <a:t>Diamond, Emerald, and sapphire</a:t>
                      </a:r>
                      <a:endParaRPr lang="en-US" sz="18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lnSpc>
                          <a:spcPct val="100000"/>
                        </a:lnSpc>
                        <a:spcBef>
                          <a:spcPts val="0"/>
                        </a:spcBef>
                        <a:spcAft>
                          <a:spcPts val="0"/>
                        </a:spcAft>
                      </a:pPr>
                      <a:r>
                        <a:rPr lang="en-GB" sz="1800">
                          <a:effectLst/>
                        </a:rPr>
                        <a:t>Raman spectrometer</a:t>
                      </a:r>
                      <a:endParaRPr lang="en-US" sz="1800">
                        <a:effectLst/>
                        <a:latin typeface="Times New Roman" panose="02020603050405020304" pitchFamily="18" charset="0"/>
                        <a:ea typeface="SimSun" panose="02010600030101010101" pitchFamily="2" charset="-122"/>
                      </a:endParaRPr>
                    </a:p>
                  </a:txBody>
                  <a:tcPr marL="32209" marR="32209" marT="6442" marB="0" anchor="ctr"/>
                </a:tc>
                <a:tc>
                  <a:txBody>
                    <a:bodyPr/>
                    <a:lstStyle/>
                    <a:p>
                      <a:pPr marL="0" marR="0" algn="ctr">
                        <a:lnSpc>
                          <a:spcPct val="100000"/>
                        </a:lnSpc>
                        <a:spcBef>
                          <a:spcPts val="0"/>
                        </a:spcBef>
                        <a:spcAft>
                          <a:spcPts val="0"/>
                        </a:spcAft>
                      </a:pPr>
                      <a:r>
                        <a:rPr lang="en-GB" sz="1800">
                          <a:effectLst/>
                        </a:rPr>
                        <a:t>Success</a:t>
                      </a:r>
                      <a:endParaRPr lang="en-US" sz="1800">
                        <a:effectLst/>
                        <a:latin typeface="Times New Roman" panose="02020603050405020304" pitchFamily="18" charset="0"/>
                        <a:ea typeface="SimSun" panose="02010600030101010101" pitchFamily="2" charset="-122"/>
                      </a:endParaRPr>
                    </a:p>
                  </a:txBody>
                  <a:tcPr marL="32209" marR="32209" marT="6442" marB="0" anchor="ctr"/>
                </a:tc>
                <a:extLst>
                  <a:ext uri="{0D108BD9-81ED-4DB2-BD59-A6C34878D82A}">
                    <a16:rowId xmlns:a16="http://schemas.microsoft.com/office/drawing/2014/main" val="1503843087"/>
                  </a:ext>
                </a:extLst>
              </a:tr>
              <a:tr h="862756">
                <a:tc>
                  <a:txBody>
                    <a:bodyPr/>
                    <a:lstStyle/>
                    <a:p>
                      <a:pPr marL="0" marR="0" algn="ctr">
                        <a:lnSpc>
                          <a:spcPct val="100000"/>
                        </a:lnSpc>
                        <a:spcBef>
                          <a:spcPts val="0"/>
                        </a:spcBef>
                        <a:spcAft>
                          <a:spcPts val="0"/>
                        </a:spcAft>
                      </a:pPr>
                      <a:r>
                        <a:rPr lang="en-GB" sz="1800">
                          <a:effectLst/>
                        </a:rPr>
                        <a:t>[5]</a:t>
                      </a:r>
                      <a:endParaRPr lang="en-US" sz="1800">
                        <a:effectLst/>
                      </a:endParaRPr>
                    </a:p>
                    <a:p>
                      <a:pPr marL="0" marR="0" algn="ctr">
                        <a:lnSpc>
                          <a:spcPct val="100000"/>
                        </a:lnSpc>
                        <a:spcBef>
                          <a:spcPts val="0"/>
                        </a:spcBef>
                        <a:spcAft>
                          <a:spcPts val="0"/>
                        </a:spcAft>
                      </a:pPr>
                      <a:r>
                        <a:rPr lang="en-US" sz="1800">
                          <a:effectLst/>
                        </a:rPr>
                        <a:t>2019</a:t>
                      </a:r>
                    </a:p>
                    <a:p>
                      <a:pPr marL="0" marR="0" algn="ctr">
                        <a:lnSpc>
                          <a:spcPct val="100000"/>
                        </a:lnSpc>
                        <a:spcBef>
                          <a:spcPts val="0"/>
                        </a:spcBef>
                        <a:spcAft>
                          <a:spcPts val="0"/>
                        </a:spcAft>
                      </a:pPr>
                      <a:r>
                        <a:rPr lang="en-US" sz="1800">
                          <a:effectLst/>
                        </a:rPr>
                        <a:t> </a:t>
                      </a:r>
                      <a:endParaRPr lang="en-US" sz="1800">
                        <a:effectLst/>
                        <a:latin typeface="Times New Roman" panose="02020603050405020304" pitchFamily="18" charset="0"/>
                        <a:ea typeface="SimSun" panose="02010600030101010101" pitchFamily="2" charset="-122"/>
                      </a:endParaRPr>
                    </a:p>
                  </a:txBody>
                  <a:tcPr marL="32209" marR="32209" marT="6442" marB="0" anchor="ctr"/>
                </a:tc>
                <a:tc>
                  <a:txBody>
                    <a:bodyPr/>
                    <a:lstStyle/>
                    <a:p>
                      <a:pPr marL="0" marR="0" algn="ctr">
                        <a:lnSpc>
                          <a:spcPct val="100000"/>
                        </a:lnSpc>
                        <a:spcBef>
                          <a:spcPts val="0"/>
                        </a:spcBef>
                        <a:spcAft>
                          <a:spcPts val="0"/>
                        </a:spcAft>
                      </a:pPr>
                      <a:r>
                        <a:rPr lang="en-GB" sz="1800" dirty="0">
                          <a:effectLst/>
                        </a:rPr>
                        <a:t>Geographic origin determination of emerald</a:t>
                      </a:r>
                      <a:endParaRPr lang="en-US" sz="1800" dirty="0">
                        <a:effectLst/>
                        <a:latin typeface="Times New Roman" panose="02020603050405020304" pitchFamily="18" charset="0"/>
                        <a:ea typeface="SimSun" panose="02010600030101010101" pitchFamily="2" charset="-122"/>
                      </a:endParaRPr>
                    </a:p>
                  </a:txBody>
                  <a:tcPr marL="32209" marR="32209" marT="6442" marB="0" anchor="ctr"/>
                </a:tc>
                <a:tc>
                  <a:txBody>
                    <a:bodyPr/>
                    <a:lstStyle/>
                    <a:p>
                      <a:pPr marL="0" marR="0" algn="ctr">
                        <a:lnSpc>
                          <a:spcPct val="100000"/>
                        </a:lnSpc>
                        <a:spcBef>
                          <a:spcPts val="0"/>
                        </a:spcBef>
                        <a:spcAft>
                          <a:spcPts val="0"/>
                        </a:spcAft>
                      </a:pPr>
                      <a:r>
                        <a:rPr lang="en-GB" sz="1800">
                          <a:effectLst/>
                        </a:rPr>
                        <a:t>Emerald</a:t>
                      </a:r>
                      <a:endParaRPr lang="en-US" sz="18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lnSpc>
                          <a:spcPct val="100000"/>
                        </a:lnSpc>
                        <a:spcBef>
                          <a:spcPts val="0"/>
                        </a:spcBef>
                        <a:spcAft>
                          <a:spcPts val="0"/>
                        </a:spcAft>
                      </a:pPr>
                      <a:r>
                        <a:rPr lang="en-GB" sz="1800">
                          <a:effectLst/>
                        </a:rPr>
                        <a:t>Inclusion and Spectroscopy</a:t>
                      </a:r>
                      <a:endParaRPr lang="en-US" sz="1800">
                        <a:effectLst/>
                        <a:latin typeface="Times New Roman" panose="02020603050405020304" pitchFamily="18" charset="0"/>
                        <a:ea typeface="SimSun" panose="02010600030101010101" pitchFamily="2" charset="-122"/>
                      </a:endParaRPr>
                    </a:p>
                  </a:txBody>
                  <a:tcPr marL="32209" marR="32209" marT="6442" marB="0" anchor="ctr"/>
                </a:tc>
                <a:tc>
                  <a:txBody>
                    <a:bodyPr/>
                    <a:lstStyle/>
                    <a:p>
                      <a:pPr marL="0" marR="0" algn="ctr">
                        <a:lnSpc>
                          <a:spcPct val="100000"/>
                        </a:lnSpc>
                        <a:spcBef>
                          <a:spcPts val="0"/>
                        </a:spcBef>
                        <a:spcAft>
                          <a:spcPts val="0"/>
                        </a:spcAft>
                      </a:pPr>
                      <a:r>
                        <a:rPr lang="en-GB" sz="1800">
                          <a:effectLst/>
                        </a:rPr>
                        <a:t>Fail</a:t>
                      </a:r>
                      <a:endParaRPr lang="en-US" sz="1800">
                        <a:effectLst/>
                        <a:latin typeface="Times New Roman" panose="02020603050405020304" pitchFamily="18" charset="0"/>
                        <a:ea typeface="SimSun" panose="02010600030101010101" pitchFamily="2" charset="-122"/>
                      </a:endParaRPr>
                    </a:p>
                  </a:txBody>
                  <a:tcPr marL="32209" marR="32209" marT="6442" marB="0" anchor="ctr"/>
                </a:tc>
                <a:extLst>
                  <a:ext uri="{0D108BD9-81ED-4DB2-BD59-A6C34878D82A}">
                    <a16:rowId xmlns:a16="http://schemas.microsoft.com/office/drawing/2014/main" val="995413951"/>
                  </a:ext>
                </a:extLst>
              </a:tr>
              <a:tr h="566145">
                <a:tc>
                  <a:txBody>
                    <a:bodyPr/>
                    <a:lstStyle/>
                    <a:p>
                      <a:pPr marL="0" marR="0" algn="ctr">
                        <a:lnSpc>
                          <a:spcPct val="100000"/>
                        </a:lnSpc>
                        <a:spcBef>
                          <a:spcPts val="0"/>
                        </a:spcBef>
                        <a:spcAft>
                          <a:spcPts val="0"/>
                        </a:spcAft>
                      </a:pPr>
                      <a:r>
                        <a:rPr lang="en-GB" sz="1800">
                          <a:effectLst/>
                        </a:rPr>
                        <a:t>[8]</a:t>
                      </a:r>
                      <a:endParaRPr lang="en-US" sz="1800">
                        <a:effectLst/>
                      </a:endParaRPr>
                    </a:p>
                    <a:p>
                      <a:pPr marL="0" marR="0" algn="ctr">
                        <a:lnSpc>
                          <a:spcPct val="100000"/>
                        </a:lnSpc>
                        <a:spcBef>
                          <a:spcPts val="0"/>
                        </a:spcBef>
                        <a:spcAft>
                          <a:spcPts val="0"/>
                        </a:spcAft>
                      </a:pPr>
                      <a:r>
                        <a:rPr lang="en-US" sz="1800">
                          <a:effectLst/>
                        </a:rPr>
                        <a:t>2020</a:t>
                      </a:r>
                      <a:endParaRPr lang="en-US" sz="1800">
                        <a:effectLst/>
                        <a:latin typeface="Times New Roman" panose="02020603050405020304" pitchFamily="18" charset="0"/>
                        <a:ea typeface="SimSun" panose="02010600030101010101" pitchFamily="2" charset="-122"/>
                      </a:endParaRPr>
                    </a:p>
                  </a:txBody>
                  <a:tcPr marL="32209" marR="32209" marT="6442" marB="0" anchor="ctr"/>
                </a:tc>
                <a:tc>
                  <a:txBody>
                    <a:bodyPr/>
                    <a:lstStyle/>
                    <a:p>
                      <a:pPr marL="0" marR="0" algn="ctr">
                        <a:lnSpc>
                          <a:spcPct val="100000"/>
                        </a:lnSpc>
                        <a:spcBef>
                          <a:spcPts val="0"/>
                        </a:spcBef>
                        <a:spcAft>
                          <a:spcPts val="0"/>
                        </a:spcAft>
                      </a:pPr>
                      <a:r>
                        <a:rPr lang="en-GB" sz="1800" dirty="0">
                          <a:effectLst/>
                        </a:rPr>
                        <a:t>Gemstone identification using fluorescence technique</a:t>
                      </a:r>
                      <a:endParaRPr lang="en-US" sz="1800" dirty="0">
                        <a:effectLst/>
                        <a:latin typeface="Times New Roman" panose="02020603050405020304" pitchFamily="18" charset="0"/>
                        <a:ea typeface="SimSun" panose="02010600030101010101" pitchFamily="2" charset="-122"/>
                      </a:endParaRPr>
                    </a:p>
                  </a:txBody>
                  <a:tcPr marL="32209" marR="32209" marT="6442" marB="0" anchor="ctr"/>
                </a:tc>
                <a:tc>
                  <a:txBody>
                    <a:bodyPr/>
                    <a:lstStyle/>
                    <a:p>
                      <a:pPr marL="0" marR="0" algn="ctr">
                        <a:lnSpc>
                          <a:spcPct val="100000"/>
                        </a:lnSpc>
                        <a:spcBef>
                          <a:spcPts val="0"/>
                        </a:spcBef>
                        <a:spcAft>
                          <a:spcPts val="0"/>
                        </a:spcAft>
                      </a:pPr>
                      <a:r>
                        <a:rPr lang="en-GB" sz="1800">
                          <a:effectLst/>
                        </a:rPr>
                        <a:t>Ruby Crystal</a:t>
                      </a:r>
                      <a:endParaRPr lang="en-US" sz="18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lnSpc>
                          <a:spcPct val="100000"/>
                        </a:lnSpc>
                        <a:spcBef>
                          <a:spcPts val="0"/>
                        </a:spcBef>
                        <a:spcAft>
                          <a:spcPts val="0"/>
                        </a:spcAft>
                      </a:pPr>
                      <a:r>
                        <a:rPr lang="en-GB" sz="1800" dirty="0">
                          <a:effectLst/>
                        </a:rPr>
                        <a:t>fluorescence technique</a:t>
                      </a:r>
                      <a:endParaRPr lang="en-US" sz="1800" dirty="0">
                        <a:effectLst/>
                        <a:latin typeface="Times New Roman" panose="02020603050405020304" pitchFamily="18" charset="0"/>
                        <a:ea typeface="SimSun" panose="02010600030101010101" pitchFamily="2" charset="-122"/>
                      </a:endParaRPr>
                    </a:p>
                  </a:txBody>
                  <a:tcPr marL="32209" marR="32209" marT="6442" marB="0" anchor="ctr"/>
                </a:tc>
                <a:tc>
                  <a:txBody>
                    <a:bodyPr/>
                    <a:lstStyle/>
                    <a:p>
                      <a:pPr marL="0" marR="0" algn="ctr">
                        <a:lnSpc>
                          <a:spcPct val="100000"/>
                        </a:lnSpc>
                        <a:spcBef>
                          <a:spcPts val="0"/>
                        </a:spcBef>
                        <a:spcAft>
                          <a:spcPts val="0"/>
                        </a:spcAft>
                      </a:pPr>
                      <a:r>
                        <a:rPr lang="en-GB" sz="1800" dirty="0">
                          <a:effectLst/>
                        </a:rPr>
                        <a:t>Success</a:t>
                      </a:r>
                      <a:endParaRPr lang="en-US" sz="1800" dirty="0">
                        <a:effectLst/>
                        <a:latin typeface="Times New Roman" panose="02020603050405020304" pitchFamily="18" charset="0"/>
                        <a:ea typeface="SimSun" panose="02010600030101010101" pitchFamily="2" charset="-122"/>
                      </a:endParaRPr>
                    </a:p>
                  </a:txBody>
                  <a:tcPr marL="32209" marR="32209" marT="6442" marB="0" anchor="ctr"/>
                </a:tc>
                <a:extLst>
                  <a:ext uri="{0D108BD9-81ED-4DB2-BD59-A6C34878D82A}">
                    <a16:rowId xmlns:a16="http://schemas.microsoft.com/office/drawing/2014/main" val="1201005634"/>
                  </a:ext>
                </a:extLst>
              </a:tr>
            </a:tbl>
          </a:graphicData>
        </a:graphic>
      </p:graphicFrame>
    </p:spTree>
    <p:extLst>
      <p:ext uri="{BB962C8B-B14F-4D97-AF65-F5344CB8AC3E}">
        <p14:creationId xmlns:p14="http://schemas.microsoft.com/office/powerpoint/2010/main" val="3622485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Experiment #8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9556" y="250985"/>
            <a:ext cx="1985264" cy="560545"/>
          </a:xfrm>
          <a:prstGeom prst="rect">
            <a:avLst/>
          </a:prstGeom>
        </p:spPr>
      </p:pic>
      <p:sp>
        <p:nvSpPr>
          <p:cNvPr id="5" name="Content Placeholder 4">
            <a:extLst>
              <a:ext uri="{FF2B5EF4-FFF2-40B4-BE49-F238E27FC236}">
                <a16:creationId xmlns:a16="http://schemas.microsoft.com/office/drawing/2014/main" id="{EE8CED20-D208-424E-8624-3E3BAEAE5716}"/>
              </a:ext>
            </a:extLst>
          </p:cNvPr>
          <p:cNvSpPr>
            <a:spLocks noGrp="1"/>
          </p:cNvSpPr>
          <p:nvPr>
            <p:ph idx="1"/>
          </p:nvPr>
        </p:nvSpPr>
        <p:spPr/>
        <p:txBody>
          <a:bodyPr/>
          <a:lstStyle/>
          <a:p>
            <a:endParaRPr lang="en-US"/>
          </a:p>
        </p:txBody>
      </p:sp>
      <p:graphicFrame>
        <p:nvGraphicFramePr>
          <p:cNvPr id="6" name="Table 5">
            <a:extLst>
              <a:ext uri="{FF2B5EF4-FFF2-40B4-BE49-F238E27FC236}">
                <a16:creationId xmlns:a16="http://schemas.microsoft.com/office/drawing/2014/main" id="{43ABED84-A0D6-43CD-9818-EEDA0930DFF3}"/>
              </a:ext>
            </a:extLst>
          </p:cNvPr>
          <p:cNvGraphicFramePr>
            <a:graphicFrameLocks noGrp="1"/>
          </p:cNvGraphicFramePr>
          <p:nvPr>
            <p:extLst>
              <p:ext uri="{D42A27DB-BD31-4B8C-83A1-F6EECF244321}">
                <p14:modId xmlns:p14="http://schemas.microsoft.com/office/powerpoint/2010/main" val="3703530014"/>
              </p:ext>
            </p:extLst>
          </p:nvPr>
        </p:nvGraphicFramePr>
        <p:xfrm>
          <a:off x="911817" y="1604399"/>
          <a:ext cx="10368366" cy="4757980"/>
        </p:xfrm>
        <a:graphic>
          <a:graphicData uri="http://schemas.openxmlformats.org/drawingml/2006/table">
            <a:tbl>
              <a:tblPr firstRow="1" firstCol="1" bandRow="1">
                <a:tableStyleId>{B301B821-A1FF-4177-AEE7-76D212191A09}</a:tableStyleId>
              </a:tblPr>
              <a:tblGrid>
                <a:gridCol w="1605780">
                  <a:extLst>
                    <a:ext uri="{9D8B030D-6E8A-4147-A177-3AD203B41FA5}">
                      <a16:colId xmlns:a16="http://schemas.microsoft.com/office/drawing/2014/main" val="1653906920"/>
                    </a:ext>
                  </a:extLst>
                </a:gridCol>
                <a:gridCol w="1586182">
                  <a:extLst>
                    <a:ext uri="{9D8B030D-6E8A-4147-A177-3AD203B41FA5}">
                      <a16:colId xmlns:a16="http://schemas.microsoft.com/office/drawing/2014/main" val="4254923101"/>
                    </a:ext>
                  </a:extLst>
                </a:gridCol>
                <a:gridCol w="1691520">
                  <a:extLst>
                    <a:ext uri="{9D8B030D-6E8A-4147-A177-3AD203B41FA5}">
                      <a16:colId xmlns:a16="http://schemas.microsoft.com/office/drawing/2014/main" val="339043"/>
                    </a:ext>
                  </a:extLst>
                </a:gridCol>
                <a:gridCol w="2814708">
                  <a:extLst>
                    <a:ext uri="{9D8B030D-6E8A-4147-A177-3AD203B41FA5}">
                      <a16:colId xmlns:a16="http://schemas.microsoft.com/office/drawing/2014/main" val="40514530"/>
                    </a:ext>
                  </a:extLst>
                </a:gridCol>
                <a:gridCol w="2670176">
                  <a:extLst>
                    <a:ext uri="{9D8B030D-6E8A-4147-A177-3AD203B41FA5}">
                      <a16:colId xmlns:a16="http://schemas.microsoft.com/office/drawing/2014/main" val="3090473129"/>
                    </a:ext>
                  </a:extLst>
                </a:gridCol>
              </a:tblGrid>
              <a:tr h="832080">
                <a:tc>
                  <a:txBody>
                    <a:bodyPr/>
                    <a:lstStyle/>
                    <a:p>
                      <a:pPr marL="0" marR="0" algn="ctr">
                        <a:lnSpc>
                          <a:spcPct val="150000"/>
                        </a:lnSpc>
                        <a:spcBef>
                          <a:spcPts val="0"/>
                        </a:spcBef>
                        <a:spcAft>
                          <a:spcPts val="530"/>
                        </a:spcAft>
                      </a:pPr>
                      <a:r>
                        <a:rPr lang="en-GB" sz="1800" b="1" dirty="0">
                          <a:effectLst/>
                        </a:rPr>
                        <a:t>Epoch</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Batch size</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Learning rate</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Accuracy</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Validation Accuracy</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223796945"/>
                  </a:ext>
                </a:extLst>
              </a:tr>
              <a:tr h="392590">
                <a:tc>
                  <a:txBody>
                    <a:bodyPr/>
                    <a:lstStyle/>
                    <a:p>
                      <a:pPr marL="0" marR="0" algn="ctr">
                        <a:lnSpc>
                          <a:spcPct val="150000"/>
                        </a:lnSpc>
                        <a:spcBef>
                          <a:spcPts val="0"/>
                        </a:spcBef>
                        <a:spcAft>
                          <a:spcPts val="530"/>
                        </a:spcAft>
                      </a:pPr>
                      <a:r>
                        <a:rPr lang="en-GB" sz="1800" b="0">
                          <a:effectLst/>
                        </a:rPr>
                        <a:t>10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0.0001</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0.9807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0.9327</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491913153"/>
                  </a:ext>
                </a:extLst>
              </a:tr>
              <a:tr h="392590">
                <a:tc>
                  <a:txBody>
                    <a:bodyPr/>
                    <a:lstStyle/>
                    <a:p>
                      <a:pPr marL="0" marR="0" algn="ctr">
                        <a:lnSpc>
                          <a:spcPct val="150000"/>
                        </a:lnSpc>
                        <a:spcBef>
                          <a:spcPts val="0"/>
                        </a:spcBef>
                        <a:spcAft>
                          <a:spcPts val="530"/>
                        </a:spcAft>
                      </a:pPr>
                      <a:r>
                        <a:rPr lang="en-GB" sz="1800" b="0" dirty="0">
                          <a:effectLst/>
                        </a:rPr>
                        <a:t>20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530"/>
                        </a:spcAft>
                        <a:buClrTx/>
                        <a:buSzTx/>
                        <a:buFontTx/>
                        <a:buNone/>
                        <a:tabLst/>
                        <a:defRPr/>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0.0001</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0.9910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0.9707</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193049700"/>
                  </a:ext>
                </a:extLst>
              </a:tr>
              <a:tr h="392590">
                <a:tc>
                  <a:txBody>
                    <a:bodyPr/>
                    <a:lstStyle/>
                    <a:p>
                      <a:pPr marL="0" marR="0" algn="ctr">
                        <a:lnSpc>
                          <a:spcPct val="150000"/>
                        </a:lnSpc>
                        <a:spcBef>
                          <a:spcPts val="0"/>
                        </a:spcBef>
                        <a:spcAft>
                          <a:spcPts val="530"/>
                        </a:spcAft>
                      </a:pPr>
                      <a:r>
                        <a:rPr lang="en-GB" sz="1800" b="0">
                          <a:effectLst/>
                        </a:rPr>
                        <a:t>30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530"/>
                        </a:spcAft>
                        <a:buClrTx/>
                        <a:buSzTx/>
                        <a:buFontTx/>
                        <a:buNone/>
                        <a:tabLst/>
                        <a:defRPr/>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0.0001</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0.9960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0.9633</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544683975"/>
                  </a:ext>
                </a:extLst>
              </a:tr>
              <a:tr h="392590">
                <a:tc>
                  <a:txBody>
                    <a:bodyPr/>
                    <a:lstStyle/>
                    <a:p>
                      <a:pPr marL="0" marR="0" algn="ctr">
                        <a:lnSpc>
                          <a:spcPct val="150000"/>
                        </a:lnSpc>
                        <a:spcBef>
                          <a:spcPts val="0"/>
                        </a:spcBef>
                        <a:spcAft>
                          <a:spcPts val="530"/>
                        </a:spcAft>
                      </a:pPr>
                      <a:r>
                        <a:rPr lang="en-GB" sz="1800" b="0">
                          <a:effectLst/>
                        </a:rPr>
                        <a:t>40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0.0001</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0.9990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0.9767</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223052231"/>
                  </a:ext>
                </a:extLst>
              </a:tr>
              <a:tr h="392590">
                <a:tc>
                  <a:txBody>
                    <a:bodyPr/>
                    <a:lstStyle/>
                    <a:p>
                      <a:pPr marL="0" marR="0" algn="ctr">
                        <a:lnSpc>
                          <a:spcPct val="150000"/>
                        </a:lnSpc>
                        <a:spcBef>
                          <a:spcPts val="0"/>
                        </a:spcBef>
                        <a:spcAft>
                          <a:spcPts val="530"/>
                        </a:spcAft>
                      </a:pPr>
                      <a:r>
                        <a:rPr lang="en-GB" sz="1800" b="0">
                          <a:effectLst/>
                        </a:rPr>
                        <a:t>50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0.0001</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0.9993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0.9733</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360890061"/>
                  </a:ext>
                </a:extLst>
              </a:tr>
              <a:tr h="392590">
                <a:tc>
                  <a:txBody>
                    <a:bodyPr/>
                    <a:lstStyle/>
                    <a:p>
                      <a:pPr marL="0" marR="0" algn="ctr">
                        <a:lnSpc>
                          <a:spcPct val="150000"/>
                        </a:lnSpc>
                        <a:spcBef>
                          <a:spcPts val="0"/>
                        </a:spcBef>
                        <a:spcAft>
                          <a:spcPts val="530"/>
                        </a:spcAft>
                      </a:pPr>
                      <a:r>
                        <a:rPr lang="en-GB" sz="1800" b="0">
                          <a:effectLst/>
                        </a:rPr>
                        <a:t>60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0.0001</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0.9977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0.9767</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557290179"/>
                  </a:ext>
                </a:extLst>
              </a:tr>
              <a:tr h="392590">
                <a:tc>
                  <a:txBody>
                    <a:bodyPr/>
                    <a:lstStyle/>
                    <a:p>
                      <a:pPr marL="0" marR="0" algn="ctr">
                        <a:lnSpc>
                          <a:spcPct val="150000"/>
                        </a:lnSpc>
                        <a:spcBef>
                          <a:spcPts val="0"/>
                        </a:spcBef>
                        <a:spcAft>
                          <a:spcPts val="530"/>
                        </a:spcAft>
                      </a:pPr>
                      <a:r>
                        <a:rPr lang="en-GB" sz="1800" b="1" dirty="0">
                          <a:effectLst/>
                        </a:rPr>
                        <a:t>70</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1" dirty="0">
                          <a:effectLst/>
                        </a:rPr>
                        <a:t>12</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0.0001</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kern="1200" dirty="0">
                          <a:solidFill>
                            <a:schemeClr val="dk1"/>
                          </a:solidFill>
                          <a:effectLst/>
                        </a:rPr>
                        <a:t>0.9930   </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kern="1200" dirty="0">
                          <a:solidFill>
                            <a:schemeClr val="dk1"/>
                          </a:solidFill>
                          <a:effectLst/>
                        </a:rPr>
                        <a:t>0.9780</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389641679"/>
                  </a:ext>
                </a:extLst>
              </a:tr>
              <a:tr h="392590">
                <a:tc>
                  <a:txBody>
                    <a:bodyPr/>
                    <a:lstStyle/>
                    <a:p>
                      <a:pPr marL="0" marR="0" algn="ctr">
                        <a:lnSpc>
                          <a:spcPct val="150000"/>
                        </a:lnSpc>
                        <a:spcBef>
                          <a:spcPts val="0"/>
                        </a:spcBef>
                        <a:spcAft>
                          <a:spcPts val="530"/>
                        </a:spcAft>
                      </a:pPr>
                      <a:r>
                        <a:rPr lang="en-GB" sz="1800" b="0">
                          <a:effectLst/>
                        </a:rPr>
                        <a:t>80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0.0001</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0.9927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0.9760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348341683"/>
                  </a:ext>
                </a:extLst>
              </a:tr>
              <a:tr h="392590">
                <a:tc>
                  <a:txBody>
                    <a:bodyPr/>
                    <a:lstStyle/>
                    <a:p>
                      <a:pPr marL="0" marR="0" algn="ctr">
                        <a:lnSpc>
                          <a:spcPct val="150000"/>
                        </a:lnSpc>
                        <a:spcBef>
                          <a:spcPts val="0"/>
                        </a:spcBef>
                        <a:spcAft>
                          <a:spcPts val="530"/>
                        </a:spcAft>
                      </a:pPr>
                      <a:r>
                        <a:rPr lang="en-GB" sz="1800" b="0">
                          <a:effectLst/>
                        </a:rPr>
                        <a:t>90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0.0001</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0.9977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0.9700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795831055"/>
                  </a:ext>
                </a:extLst>
              </a:tr>
              <a:tr h="392590">
                <a:tc>
                  <a:txBody>
                    <a:bodyPr/>
                    <a:lstStyle/>
                    <a:p>
                      <a:pPr marL="0" marR="0" algn="ctr">
                        <a:lnSpc>
                          <a:spcPct val="150000"/>
                        </a:lnSpc>
                        <a:spcBef>
                          <a:spcPts val="0"/>
                        </a:spcBef>
                        <a:spcAft>
                          <a:spcPts val="530"/>
                        </a:spcAft>
                      </a:pPr>
                      <a:r>
                        <a:rPr lang="en-GB" sz="1800" b="0" dirty="0">
                          <a:effectLst/>
                        </a:rPr>
                        <a:t>100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0.0001</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0.9990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0.9753</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4010208773"/>
                  </a:ext>
                </a:extLst>
              </a:tr>
            </a:tbl>
          </a:graphicData>
        </a:graphic>
      </p:graphicFrame>
    </p:spTree>
    <p:extLst>
      <p:ext uri="{BB962C8B-B14F-4D97-AF65-F5344CB8AC3E}">
        <p14:creationId xmlns:p14="http://schemas.microsoft.com/office/powerpoint/2010/main" val="12773955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Experiment #9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9556" y="250985"/>
            <a:ext cx="1985264" cy="560545"/>
          </a:xfrm>
          <a:prstGeom prst="rect">
            <a:avLst/>
          </a:prstGeom>
        </p:spPr>
      </p:pic>
      <p:sp>
        <p:nvSpPr>
          <p:cNvPr id="5" name="Content Placeholder 4">
            <a:extLst>
              <a:ext uri="{FF2B5EF4-FFF2-40B4-BE49-F238E27FC236}">
                <a16:creationId xmlns:a16="http://schemas.microsoft.com/office/drawing/2014/main" id="{EE8CED20-D208-424E-8624-3E3BAEAE5716}"/>
              </a:ext>
            </a:extLst>
          </p:cNvPr>
          <p:cNvSpPr>
            <a:spLocks noGrp="1"/>
          </p:cNvSpPr>
          <p:nvPr>
            <p:ph idx="1"/>
          </p:nvPr>
        </p:nvSpPr>
        <p:spPr/>
        <p:txBody>
          <a:bodyPr/>
          <a:lstStyle/>
          <a:p>
            <a:endParaRPr lang="en-US"/>
          </a:p>
        </p:txBody>
      </p:sp>
      <p:graphicFrame>
        <p:nvGraphicFramePr>
          <p:cNvPr id="7" name="Table 6">
            <a:extLst>
              <a:ext uri="{FF2B5EF4-FFF2-40B4-BE49-F238E27FC236}">
                <a16:creationId xmlns:a16="http://schemas.microsoft.com/office/drawing/2014/main" id="{6DCD438E-1C32-44B3-93EB-C75620D1BB2D}"/>
              </a:ext>
            </a:extLst>
          </p:cNvPr>
          <p:cNvGraphicFramePr>
            <a:graphicFrameLocks noGrp="1"/>
          </p:cNvGraphicFramePr>
          <p:nvPr>
            <p:extLst>
              <p:ext uri="{D42A27DB-BD31-4B8C-83A1-F6EECF244321}">
                <p14:modId xmlns:p14="http://schemas.microsoft.com/office/powerpoint/2010/main" val="2999184755"/>
              </p:ext>
            </p:extLst>
          </p:nvPr>
        </p:nvGraphicFramePr>
        <p:xfrm>
          <a:off x="911817" y="1597025"/>
          <a:ext cx="10368366" cy="4757980"/>
        </p:xfrm>
        <a:graphic>
          <a:graphicData uri="http://schemas.openxmlformats.org/drawingml/2006/table">
            <a:tbl>
              <a:tblPr firstRow="1" firstCol="1" bandRow="1">
                <a:tableStyleId>{B301B821-A1FF-4177-AEE7-76D212191A09}</a:tableStyleId>
              </a:tblPr>
              <a:tblGrid>
                <a:gridCol w="1605780">
                  <a:extLst>
                    <a:ext uri="{9D8B030D-6E8A-4147-A177-3AD203B41FA5}">
                      <a16:colId xmlns:a16="http://schemas.microsoft.com/office/drawing/2014/main" val="1653906920"/>
                    </a:ext>
                  </a:extLst>
                </a:gridCol>
                <a:gridCol w="1586182">
                  <a:extLst>
                    <a:ext uri="{9D8B030D-6E8A-4147-A177-3AD203B41FA5}">
                      <a16:colId xmlns:a16="http://schemas.microsoft.com/office/drawing/2014/main" val="4254923101"/>
                    </a:ext>
                  </a:extLst>
                </a:gridCol>
                <a:gridCol w="1691520">
                  <a:extLst>
                    <a:ext uri="{9D8B030D-6E8A-4147-A177-3AD203B41FA5}">
                      <a16:colId xmlns:a16="http://schemas.microsoft.com/office/drawing/2014/main" val="339043"/>
                    </a:ext>
                  </a:extLst>
                </a:gridCol>
                <a:gridCol w="2814708">
                  <a:extLst>
                    <a:ext uri="{9D8B030D-6E8A-4147-A177-3AD203B41FA5}">
                      <a16:colId xmlns:a16="http://schemas.microsoft.com/office/drawing/2014/main" val="40514530"/>
                    </a:ext>
                  </a:extLst>
                </a:gridCol>
                <a:gridCol w="2670176">
                  <a:extLst>
                    <a:ext uri="{9D8B030D-6E8A-4147-A177-3AD203B41FA5}">
                      <a16:colId xmlns:a16="http://schemas.microsoft.com/office/drawing/2014/main" val="3090473129"/>
                    </a:ext>
                  </a:extLst>
                </a:gridCol>
              </a:tblGrid>
              <a:tr h="832080">
                <a:tc>
                  <a:txBody>
                    <a:bodyPr/>
                    <a:lstStyle/>
                    <a:p>
                      <a:pPr marL="0" marR="0" algn="ctr">
                        <a:lnSpc>
                          <a:spcPct val="150000"/>
                        </a:lnSpc>
                        <a:spcBef>
                          <a:spcPts val="0"/>
                        </a:spcBef>
                        <a:spcAft>
                          <a:spcPts val="530"/>
                        </a:spcAft>
                      </a:pPr>
                      <a:r>
                        <a:rPr lang="en-GB" sz="1800" b="1" dirty="0">
                          <a:effectLst/>
                        </a:rPr>
                        <a:t>Epoch</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Batch size</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Learning rate</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Accuracy</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Validation Accuracy</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223796945"/>
                  </a:ext>
                </a:extLst>
              </a:tr>
              <a:tr h="392590">
                <a:tc>
                  <a:txBody>
                    <a:bodyPr/>
                    <a:lstStyle/>
                    <a:p>
                      <a:pPr marL="0" marR="0" algn="ctr">
                        <a:lnSpc>
                          <a:spcPct val="150000"/>
                        </a:lnSpc>
                        <a:spcBef>
                          <a:spcPts val="0"/>
                        </a:spcBef>
                        <a:spcAft>
                          <a:spcPts val="530"/>
                        </a:spcAft>
                      </a:pPr>
                      <a:r>
                        <a:rPr lang="en-GB" sz="1800" b="0">
                          <a:effectLst/>
                        </a:rPr>
                        <a:t>10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0.001</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0.9413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0.8860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491913153"/>
                  </a:ext>
                </a:extLst>
              </a:tr>
              <a:tr h="392590">
                <a:tc>
                  <a:txBody>
                    <a:bodyPr/>
                    <a:lstStyle/>
                    <a:p>
                      <a:pPr marL="0" marR="0" algn="ctr">
                        <a:lnSpc>
                          <a:spcPct val="150000"/>
                        </a:lnSpc>
                        <a:spcBef>
                          <a:spcPts val="0"/>
                        </a:spcBef>
                        <a:spcAft>
                          <a:spcPts val="530"/>
                        </a:spcAft>
                      </a:pPr>
                      <a:r>
                        <a:rPr lang="en-GB" sz="1800" b="0">
                          <a:effectLst/>
                        </a:rPr>
                        <a:t>20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530"/>
                        </a:spcAft>
                        <a:buClrTx/>
                        <a:buSzTx/>
                        <a:buFontTx/>
                        <a:buNone/>
                        <a:tabLst/>
                        <a:defRPr/>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0.001</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0.9553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0.9033</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193049700"/>
                  </a:ext>
                </a:extLst>
              </a:tr>
              <a:tr h="392590">
                <a:tc>
                  <a:txBody>
                    <a:bodyPr/>
                    <a:lstStyle/>
                    <a:p>
                      <a:pPr marL="0" marR="0" algn="ctr">
                        <a:lnSpc>
                          <a:spcPct val="150000"/>
                        </a:lnSpc>
                        <a:spcBef>
                          <a:spcPts val="0"/>
                        </a:spcBef>
                        <a:spcAft>
                          <a:spcPts val="530"/>
                        </a:spcAft>
                      </a:pPr>
                      <a:r>
                        <a:rPr lang="en-GB" sz="1800" b="0">
                          <a:effectLst/>
                        </a:rPr>
                        <a:t>30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530"/>
                        </a:spcAft>
                        <a:buClrTx/>
                        <a:buSzTx/>
                        <a:buFontTx/>
                        <a:buNone/>
                        <a:tabLst/>
                        <a:defRPr/>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0.001</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0.9630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0.8647</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544683975"/>
                  </a:ext>
                </a:extLst>
              </a:tr>
              <a:tr h="392590">
                <a:tc>
                  <a:txBody>
                    <a:bodyPr/>
                    <a:lstStyle/>
                    <a:p>
                      <a:pPr marL="0" marR="0" algn="ctr">
                        <a:lnSpc>
                          <a:spcPct val="150000"/>
                        </a:lnSpc>
                        <a:spcBef>
                          <a:spcPts val="0"/>
                        </a:spcBef>
                        <a:spcAft>
                          <a:spcPts val="530"/>
                        </a:spcAft>
                      </a:pPr>
                      <a:r>
                        <a:rPr lang="en-GB" sz="1800" b="0">
                          <a:effectLst/>
                        </a:rPr>
                        <a:t>40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0.001</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0.9747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0.9013</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223052231"/>
                  </a:ext>
                </a:extLst>
              </a:tr>
              <a:tr h="392590">
                <a:tc>
                  <a:txBody>
                    <a:bodyPr/>
                    <a:lstStyle/>
                    <a:p>
                      <a:pPr marL="0" marR="0" algn="ctr">
                        <a:lnSpc>
                          <a:spcPct val="150000"/>
                        </a:lnSpc>
                        <a:spcBef>
                          <a:spcPts val="0"/>
                        </a:spcBef>
                        <a:spcAft>
                          <a:spcPts val="530"/>
                        </a:spcAft>
                      </a:pPr>
                      <a:r>
                        <a:rPr lang="en-GB" sz="1800" b="0">
                          <a:effectLst/>
                        </a:rPr>
                        <a:t>50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0.001</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0.9840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0.9107</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360890061"/>
                  </a:ext>
                </a:extLst>
              </a:tr>
              <a:tr h="392590">
                <a:tc>
                  <a:txBody>
                    <a:bodyPr/>
                    <a:lstStyle/>
                    <a:p>
                      <a:pPr marL="0" marR="0" algn="ctr">
                        <a:lnSpc>
                          <a:spcPct val="150000"/>
                        </a:lnSpc>
                        <a:spcBef>
                          <a:spcPts val="0"/>
                        </a:spcBef>
                        <a:spcAft>
                          <a:spcPts val="530"/>
                        </a:spcAft>
                      </a:pPr>
                      <a:r>
                        <a:rPr lang="en-GB" sz="1800" b="0">
                          <a:effectLst/>
                        </a:rPr>
                        <a:t>60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0.001</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0.9740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0.9380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557290179"/>
                  </a:ext>
                </a:extLst>
              </a:tr>
              <a:tr h="392590">
                <a:tc>
                  <a:txBody>
                    <a:bodyPr/>
                    <a:lstStyle/>
                    <a:p>
                      <a:pPr marL="0" marR="0" algn="ctr">
                        <a:lnSpc>
                          <a:spcPct val="150000"/>
                        </a:lnSpc>
                        <a:spcBef>
                          <a:spcPts val="0"/>
                        </a:spcBef>
                        <a:spcAft>
                          <a:spcPts val="530"/>
                        </a:spcAft>
                      </a:pPr>
                      <a:r>
                        <a:rPr lang="en-GB" sz="1800" b="1" dirty="0">
                          <a:effectLst/>
                        </a:rPr>
                        <a:t>70</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1" dirty="0">
                          <a:effectLst/>
                        </a:rPr>
                        <a:t>12</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dirty="0">
                          <a:effectLst/>
                        </a:rPr>
                        <a:t>0.001</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kern="1200" dirty="0">
                          <a:solidFill>
                            <a:schemeClr val="dk1"/>
                          </a:solidFill>
                          <a:effectLst/>
                        </a:rPr>
                        <a:t>0.9783  </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1" kern="1200" dirty="0">
                          <a:solidFill>
                            <a:schemeClr val="dk1"/>
                          </a:solidFill>
                          <a:effectLst/>
                        </a:rPr>
                        <a:t>0.9440</a:t>
                      </a:r>
                      <a:endParaRPr lang="en-US" sz="18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389641679"/>
                  </a:ext>
                </a:extLst>
              </a:tr>
              <a:tr h="392590">
                <a:tc>
                  <a:txBody>
                    <a:bodyPr/>
                    <a:lstStyle/>
                    <a:p>
                      <a:pPr marL="0" marR="0" algn="ctr">
                        <a:lnSpc>
                          <a:spcPct val="150000"/>
                        </a:lnSpc>
                        <a:spcBef>
                          <a:spcPts val="0"/>
                        </a:spcBef>
                        <a:spcAft>
                          <a:spcPts val="530"/>
                        </a:spcAft>
                      </a:pPr>
                      <a:r>
                        <a:rPr lang="en-GB" sz="1800" b="0">
                          <a:effectLst/>
                        </a:rPr>
                        <a:t>80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0.001</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0.9857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0.9467</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348341683"/>
                  </a:ext>
                </a:extLst>
              </a:tr>
              <a:tr h="392590">
                <a:tc>
                  <a:txBody>
                    <a:bodyPr/>
                    <a:lstStyle/>
                    <a:p>
                      <a:pPr marL="0" marR="0" algn="ctr">
                        <a:lnSpc>
                          <a:spcPct val="150000"/>
                        </a:lnSpc>
                        <a:spcBef>
                          <a:spcPts val="0"/>
                        </a:spcBef>
                        <a:spcAft>
                          <a:spcPts val="530"/>
                        </a:spcAft>
                      </a:pPr>
                      <a:r>
                        <a:rPr lang="en-GB" sz="1800" b="0">
                          <a:effectLst/>
                        </a:rPr>
                        <a:t>90</a:t>
                      </a:r>
                      <a:endParaRPr lang="en-US" sz="1800" b="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0.001</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0.9903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0.9300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795831055"/>
                  </a:ext>
                </a:extLst>
              </a:tr>
              <a:tr h="392590">
                <a:tc>
                  <a:txBody>
                    <a:bodyPr/>
                    <a:lstStyle/>
                    <a:p>
                      <a:pPr marL="0" marR="0" algn="ctr">
                        <a:lnSpc>
                          <a:spcPct val="150000"/>
                        </a:lnSpc>
                        <a:spcBef>
                          <a:spcPts val="0"/>
                        </a:spcBef>
                        <a:spcAft>
                          <a:spcPts val="530"/>
                        </a:spcAft>
                      </a:pPr>
                      <a:r>
                        <a:rPr lang="en-GB" sz="1800" b="0" dirty="0">
                          <a:effectLst/>
                        </a:rPr>
                        <a:t>100</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US" sz="1800" b="0" dirty="0">
                          <a:effectLst/>
                        </a:rPr>
                        <a:t>12</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dirty="0">
                          <a:effectLst/>
                        </a:rPr>
                        <a:t>0.001</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0.9770  </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530"/>
                        </a:spcAft>
                      </a:pPr>
                      <a:r>
                        <a:rPr lang="en-GB" sz="1800" b="0" kern="1200" dirty="0">
                          <a:solidFill>
                            <a:schemeClr val="dk1"/>
                          </a:solidFill>
                          <a:effectLst/>
                        </a:rPr>
                        <a:t>0.9307</a:t>
                      </a:r>
                      <a:endParaRPr lang="en-US" sz="1800" b="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4010208773"/>
                  </a:ext>
                </a:extLst>
              </a:tr>
            </a:tbl>
          </a:graphicData>
        </a:graphic>
      </p:graphicFrame>
    </p:spTree>
    <p:extLst>
      <p:ext uri="{BB962C8B-B14F-4D97-AF65-F5344CB8AC3E}">
        <p14:creationId xmlns:p14="http://schemas.microsoft.com/office/powerpoint/2010/main" val="3235828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206" y="0"/>
            <a:ext cx="10515600" cy="567813"/>
          </a:xfrm>
        </p:spPr>
        <p:txBody>
          <a:bodyPr>
            <a:normAutofit fontScale="90000"/>
          </a:bodyPr>
          <a:lstStyle/>
          <a:p>
            <a:pPr algn="ctr"/>
            <a:r>
              <a:rPr lang="en-US" b="1" dirty="0"/>
              <a:t>Literature Review (ML)</a:t>
            </a:r>
          </a:p>
        </p:txBody>
      </p:sp>
      <p:graphicFrame>
        <p:nvGraphicFramePr>
          <p:cNvPr id="5" name="Content Placeholder 4">
            <a:extLst>
              <a:ext uri="{FF2B5EF4-FFF2-40B4-BE49-F238E27FC236}">
                <a16:creationId xmlns:a16="http://schemas.microsoft.com/office/drawing/2014/main" id="{E73D9F2D-21C8-4E20-81DD-548CB7B000C7}"/>
              </a:ext>
            </a:extLst>
          </p:cNvPr>
          <p:cNvGraphicFramePr>
            <a:graphicFrameLocks noGrp="1"/>
          </p:cNvGraphicFramePr>
          <p:nvPr>
            <p:ph idx="1"/>
            <p:extLst>
              <p:ext uri="{D42A27DB-BD31-4B8C-83A1-F6EECF244321}">
                <p14:modId xmlns:p14="http://schemas.microsoft.com/office/powerpoint/2010/main" val="1358414419"/>
              </p:ext>
            </p:extLst>
          </p:nvPr>
        </p:nvGraphicFramePr>
        <p:xfrm>
          <a:off x="235008" y="555002"/>
          <a:ext cx="11721984" cy="6099121"/>
        </p:xfrm>
        <a:graphic>
          <a:graphicData uri="http://schemas.openxmlformats.org/drawingml/2006/table">
            <a:tbl>
              <a:tblPr>
                <a:tableStyleId>{5C22544A-7EE6-4342-B048-85BDC9FD1C3A}</a:tableStyleId>
              </a:tblPr>
              <a:tblGrid>
                <a:gridCol w="956991">
                  <a:extLst>
                    <a:ext uri="{9D8B030D-6E8A-4147-A177-3AD203B41FA5}">
                      <a16:colId xmlns:a16="http://schemas.microsoft.com/office/drawing/2014/main" val="2636978984"/>
                    </a:ext>
                  </a:extLst>
                </a:gridCol>
                <a:gridCol w="3274391">
                  <a:extLst>
                    <a:ext uri="{9D8B030D-6E8A-4147-A177-3AD203B41FA5}">
                      <a16:colId xmlns:a16="http://schemas.microsoft.com/office/drawing/2014/main" val="3661599392"/>
                    </a:ext>
                  </a:extLst>
                </a:gridCol>
                <a:gridCol w="2183937">
                  <a:extLst>
                    <a:ext uri="{9D8B030D-6E8A-4147-A177-3AD203B41FA5}">
                      <a16:colId xmlns:a16="http://schemas.microsoft.com/office/drawing/2014/main" val="929387287"/>
                    </a:ext>
                  </a:extLst>
                </a:gridCol>
                <a:gridCol w="1774450">
                  <a:extLst>
                    <a:ext uri="{9D8B030D-6E8A-4147-A177-3AD203B41FA5}">
                      <a16:colId xmlns:a16="http://schemas.microsoft.com/office/drawing/2014/main" val="3581773066"/>
                    </a:ext>
                  </a:extLst>
                </a:gridCol>
                <a:gridCol w="2320435">
                  <a:extLst>
                    <a:ext uri="{9D8B030D-6E8A-4147-A177-3AD203B41FA5}">
                      <a16:colId xmlns:a16="http://schemas.microsoft.com/office/drawing/2014/main" val="3906970379"/>
                    </a:ext>
                  </a:extLst>
                </a:gridCol>
                <a:gridCol w="1211780">
                  <a:extLst>
                    <a:ext uri="{9D8B030D-6E8A-4147-A177-3AD203B41FA5}">
                      <a16:colId xmlns:a16="http://schemas.microsoft.com/office/drawing/2014/main" val="3664114732"/>
                    </a:ext>
                  </a:extLst>
                </a:gridCol>
              </a:tblGrid>
              <a:tr h="271982">
                <a:tc>
                  <a:txBody>
                    <a:bodyPr/>
                    <a:lstStyle/>
                    <a:p>
                      <a:pPr marL="0" marR="0" indent="-48260" algn="ctr">
                        <a:lnSpc>
                          <a:spcPct val="100000"/>
                        </a:lnSpc>
                        <a:spcBef>
                          <a:spcPts val="0"/>
                        </a:spcBef>
                        <a:spcAft>
                          <a:spcPts val="0"/>
                        </a:spcAft>
                        <a:tabLst>
                          <a:tab pos="294640" algn="l"/>
                        </a:tabLst>
                      </a:pPr>
                      <a:r>
                        <a:rPr lang="en-US" sz="1600" b="1" dirty="0">
                          <a:effectLst/>
                        </a:rPr>
                        <a:t>Ref</a:t>
                      </a:r>
                      <a:endParaRPr lang="en-US" sz="1600" b="1" dirty="0">
                        <a:effectLst/>
                        <a:latin typeface="Times New Roman" panose="02020603050405020304" pitchFamily="18" charset="0"/>
                        <a:ea typeface="SimSun" panose="02010600030101010101" pitchFamily="2" charset="-122"/>
                      </a:endParaRPr>
                    </a:p>
                  </a:txBody>
                  <a:tcPr marL="18730" marR="18730" marT="3746" marB="0" anchor="ctr"/>
                </a:tc>
                <a:tc>
                  <a:txBody>
                    <a:bodyPr/>
                    <a:lstStyle/>
                    <a:p>
                      <a:pPr marL="0" marR="0" algn="ctr">
                        <a:lnSpc>
                          <a:spcPct val="100000"/>
                        </a:lnSpc>
                        <a:spcBef>
                          <a:spcPts val="0"/>
                        </a:spcBef>
                        <a:spcAft>
                          <a:spcPts val="0"/>
                        </a:spcAft>
                      </a:pPr>
                      <a:r>
                        <a:rPr lang="en-US" sz="1600" b="1" dirty="0">
                          <a:effectLst/>
                        </a:rPr>
                        <a:t>Research Title</a:t>
                      </a:r>
                      <a:endParaRPr lang="en-US" sz="1600" b="1" dirty="0">
                        <a:effectLst/>
                        <a:latin typeface="Times New Roman" panose="02020603050405020304" pitchFamily="18" charset="0"/>
                        <a:ea typeface="SimSun" panose="02010600030101010101" pitchFamily="2" charset="-122"/>
                      </a:endParaRPr>
                    </a:p>
                  </a:txBody>
                  <a:tcPr marL="18730" marR="18730" marT="3746" marB="0" anchor="ctr"/>
                </a:tc>
                <a:tc>
                  <a:txBody>
                    <a:bodyPr/>
                    <a:lstStyle/>
                    <a:p>
                      <a:pPr marL="0" marR="0" algn="ctr">
                        <a:lnSpc>
                          <a:spcPct val="100000"/>
                        </a:lnSpc>
                        <a:spcBef>
                          <a:spcPts val="0"/>
                        </a:spcBef>
                        <a:spcAft>
                          <a:spcPts val="0"/>
                        </a:spcAft>
                      </a:pPr>
                      <a:r>
                        <a:rPr lang="en-US" sz="1600" b="1" dirty="0">
                          <a:effectLst/>
                        </a:rPr>
                        <a:t>Stones </a:t>
                      </a:r>
                      <a:endParaRPr lang="en-US" sz="1600" b="1"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lnSpc>
                          <a:spcPct val="100000"/>
                        </a:lnSpc>
                        <a:spcBef>
                          <a:spcPts val="0"/>
                        </a:spcBef>
                        <a:spcAft>
                          <a:spcPts val="0"/>
                        </a:spcAft>
                      </a:pPr>
                      <a:r>
                        <a:rPr lang="en-US" sz="1600" b="1">
                          <a:effectLst/>
                        </a:rPr>
                        <a:t>Dataset</a:t>
                      </a:r>
                      <a:endParaRPr lang="en-US" sz="1600" b="1">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lnSpc>
                          <a:spcPct val="100000"/>
                        </a:lnSpc>
                        <a:spcBef>
                          <a:spcPts val="0"/>
                        </a:spcBef>
                        <a:spcAft>
                          <a:spcPts val="0"/>
                        </a:spcAft>
                      </a:pPr>
                      <a:r>
                        <a:rPr lang="en-US" sz="1600" b="1" dirty="0">
                          <a:effectLst/>
                        </a:rPr>
                        <a:t>Techniques Use</a:t>
                      </a:r>
                      <a:endParaRPr lang="en-US" sz="1600" b="1" dirty="0">
                        <a:effectLst/>
                        <a:latin typeface="Times New Roman" panose="02020603050405020304" pitchFamily="18" charset="0"/>
                        <a:ea typeface="SimSun" panose="02010600030101010101" pitchFamily="2" charset="-122"/>
                      </a:endParaRPr>
                    </a:p>
                  </a:txBody>
                  <a:tcPr marL="18730" marR="18730" marT="3746" marB="0" anchor="ctr"/>
                </a:tc>
                <a:tc>
                  <a:txBody>
                    <a:bodyPr/>
                    <a:lstStyle/>
                    <a:p>
                      <a:pPr marL="0" marR="0" algn="ctr">
                        <a:lnSpc>
                          <a:spcPct val="100000"/>
                        </a:lnSpc>
                        <a:spcBef>
                          <a:spcPts val="0"/>
                        </a:spcBef>
                        <a:spcAft>
                          <a:spcPts val="0"/>
                        </a:spcAft>
                      </a:pPr>
                      <a:r>
                        <a:rPr lang="en-US" sz="1600" b="1" dirty="0">
                          <a:effectLst/>
                        </a:rPr>
                        <a:t>Accuracy</a:t>
                      </a:r>
                      <a:endParaRPr lang="en-US" sz="1600" b="1" dirty="0">
                        <a:effectLst/>
                        <a:latin typeface="Times New Roman" panose="02020603050405020304" pitchFamily="18" charset="0"/>
                        <a:ea typeface="SimSun" panose="02010600030101010101" pitchFamily="2" charset="-122"/>
                      </a:endParaRPr>
                    </a:p>
                  </a:txBody>
                  <a:tcPr marL="18730" marR="18730" marT="3746" marB="0" anchor="ctr"/>
                </a:tc>
                <a:extLst>
                  <a:ext uri="{0D108BD9-81ED-4DB2-BD59-A6C34878D82A}">
                    <a16:rowId xmlns:a16="http://schemas.microsoft.com/office/drawing/2014/main" val="3137022823"/>
                  </a:ext>
                </a:extLst>
              </a:tr>
              <a:tr h="808616">
                <a:tc>
                  <a:txBody>
                    <a:bodyPr/>
                    <a:lstStyle/>
                    <a:p>
                      <a:pPr marL="0" marR="0" algn="ctr">
                        <a:lnSpc>
                          <a:spcPct val="100000"/>
                        </a:lnSpc>
                        <a:spcBef>
                          <a:spcPts val="0"/>
                        </a:spcBef>
                        <a:spcAft>
                          <a:spcPts val="0"/>
                        </a:spcAft>
                      </a:pPr>
                      <a:r>
                        <a:rPr lang="en-US" sz="1600" dirty="0">
                          <a:effectLst/>
                        </a:rPr>
                        <a:t> </a:t>
                      </a:r>
                    </a:p>
                    <a:p>
                      <a:pPr marL="0" marR="0" algn="ctr">
                        <a:lnSpc>
                          <a:spcPct val="100000"/>
                        </a:lnSpc>
                        <a:spcBef>
                          <a:spcPts val="0"/>
                        </a:spcBef>
                        <a:spcAft>
                          <a:spcPts val="0"/>
                        </a:spcAft>
                      </a:pPr>
                      <a:r>
                        <a:rPr lang="en-GB" sz="1600" dirty="0">
                          <a:effectLst/>
                        </a:rPr>
                        <a:t>[14]</a:t>
                      </a:r>
                      <a:endParaRPr lang="en-US" sz="1600" dirty="0">
                        <a:effectLst/>
                      </a:endParaRPr>
                    </a:p>
                    <a:p>
                      <a:pPr marL="0" marR="0" algn="ctr">
                        <a:lnSpc>
                          <a:spcPct val="100000"/>
                        </a:lnSpc>
                        <a:spcBef>
                          <a:spcPts val="0"/>
                        </a:spcBef>
                        <a:spcAft>
                          <a:spcPts val="0"/>
                        </a:spcAft>
                      </a:pPr>
                      <a:r>
                        <a:rPr lang="en-US" sz="1600" dirty="0">
                          <a:effectLst/>
                        </a:rPr>
                        <a:t>2013</a:t>
                      </a:r>
                      <a:endParaRPr lang="en-US" sz="1600" dirty="0">
                        <a:effectLst/>
                        <a:latin typeface="Times New Roman" panose="02020603050405020304" pitchFamily="18" charset="0"/>
                        <a:ea typeface="SimSun" panose="02010600030101010101" pitchFamily="2" charset="-122"/>
                      </a:endParaRPr>
                    </a:p>
                  </a:txBody>
                  <a:tcPr marL="18730" marR="18730" marT="3746" marB="0" anchor="ctr"/>
                </a:tc>
                <a:tc>
                  <a:txBody>
                    <a:bodyPr/>
                    <a:lstStyle/>
                    <a:p>
                      <a:pPr marL="0" marR="0" algn="ctr">
                        <a:lnSpc>
                          <a:spcPct val="100000"/>
                        </a:lnSpc>
                        <a:spcBef>
                          <a:spcPts val="0"/>
                        </a:spcBef>
                        <a:spcAft>
                          <a:spcPts val="0"/>
                        </a:spcAft>
                      </a:pPr>
                      <a:r>
                        <a:rPr lang="en-GB" sz="1600" dirty="0">
                          <a:effectLst/>
                        </a:rPr>
                        <a:t>Multiclass Amber Gemstones Classification with Various Segmentation and Committee Strategies</a:t>
                      </a:r>
                      <a:endParaRPr lang="en-US" sz="1600" dirty="0">
                        <a:effectLst/>
                        <a:latin typeface="Times New Roman" panose="02020603050405020304" pitchFamily="18" charset="0"/>
                        <a:ea typeface="SimSun" panose="02010600030101010101" pitchFamily="2" charset="-122"/>
                      </a:endParaRPr>
                    </a:p>
                  </a:txBody>
                  <a:tcPr marL="18730" marR="18730" marT="3746" marB="0" anchor="ctr"/>
                </a:tc>
                <a:tc>
                  <a:txBody>
                    <a:bodyPr/>
                    <a:lstStyle/>
                    <a:p>
                      <a:pPr marL="0" marR="0" algn="ctr">
                        <a:lnSpc>
                          <a:spcPct val="100000"/>
                        </a:lnSpc>
                        <a:spcBef>
                          <a:spcPts val="0"/>
                        </a:spcBef>
                        <a:spcAft>
                          <a:spcPts val="0"/>
                        </a:spcAft>
                      </a:pPr>
                      <a:r>
                        <a:rPr lang="en-GB" sz="1400" dirty="0">
                          <a:effectLst/>
                        </a:rPr>
                        <a:t>Amber</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lnSpc>
                          <a:spcPct val="100000"/>
                        </a:lnSpc>
                        <a:spcBef>
                          <a:spcPts val="0"/>
                        </a:spcBef>
                        <a:spcAft>
                          <a:spcPts val="0"/>
                        </a:spcAft>
                      </a:pPr>
                      <a:r>
                        <a:rPr lang="en-GB" sz="1600" dirty="0">
                          <a:effectLst/>
                        </a:rPr>
                        <a:t>11482 samples of 30 different classes of amber</a:t>
                      </a:r>
                      <a:endParaRPr lang="en-US" sz="16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lnSpc>
                          <a:spcPct val="100000"/>
                        </a:lnSpc>
                        <a:spcBef>
                          <a:spcPts val="0"/>
                        </a:spcBef>
                        <a:spcAft>
                          <a:spcPts val="0"/>
                        </a:spcAft>
                      </a:pPr>
                      <a:r>
                        <a:rPr lang="en-GB" sz="1600" dirty="0">
                          <a:effectLst/>
                        </a:rPr>
                        <a:t>Decision tree with half </a:t>
                      </a:r>
                      <a:r>
                        <a:rPr lang="en-GB" sz="1600" dirty="0" err="1">
                          <a:effectLst/>
                        </a:rPr>
                        <a:t>half</a:t>
                      </a:r>
                      <a:r>
                        <a:rPr lang="en-GB" sz="1600" dirty="0">
                          <a:effectLst/>
                        </a:rPr>
                        <a:t> method</a:t>
                      </a:r>
                      <a:endParaRPr lang="en-US" sz="1600" dirty="0">
                        <a:effectLst/>
                        <a:latin typeface="Times New Roman" panose="02020603050405020304" pitchFamily="18" charset="0"/>
                        <a:ea typeface="SimSun" panose="02010600030101010101" pitchFamily="2" charset="-122"/>
                      </a:endParaRPr>
                    </a:p>
                  </a:txBody>
                  <a:tcPr marL="18730" marR="18730" marT="3746" marB="0" anchor="ctr"/>
                </a:tc>
                <a:tc>
                  <a:txBody>
                    <a:bodyPr/>
                    <a:lstStyle/>
                    <a:p>
                      <a:pPr marL="0" marR="0" algn="ctr">
                        <a:lnSpc>
                          <a:spcPct val="100000"/>
                        </a:lnSpc>
                        <a:spcBef>
                          <a:spcPts val="0"/>
                        </a:spcBef>
                        <a:spcAft>
                          <a:spcPts val="0"/>
                        </a:spcAft>
                      </a:pPr>
                      <a:r>
                        <a:rPr lang="en-GB" sz="1600">
                          <a:effectLst/>
                        </a:rPr>
                        <a:t>73.18% </a:t>
                      </a:r>
                      <a:endParaRPr lang="en-US" sz="1600">
                        <a:effectLst/>
                        <a:latin typeface="Times New Roman" panose="02020603050405020304" pitchFamily="18" charset="0"/>
                        <a:ea typeface="SimSun" panose="02010600030101010101" pitchFamily="2" charset="-122"/>
                      </a:endParaRPr>
                    </a:p>
                  </a:txBody>
                  <a:tcPr marL="18730" marR="18730" marT="3746" marB="0" anchor="ctr"/>
                </a:tc>
                <a:extLst>
                  <a:ext uri="{0D108BD9-81ED-4DB2-BD59-A6C34878D82A}">
                    <a16:rowId xmlns:a16="http://schemas.microsoft.com/office/drawing/2014/main" val="1031075187"/>
                  </a:ext>
                </a:extLst>
              </a:tr>
              <a:tr h="1076934">
                <a:tc>
                  <a:txBody>
                    <a:bodyPr/>
                    <a:lstStyle/>
                    <a:p>
                      <a:pPr marL="0" marR="0" algn="ctr">
                        <a:lnSpc>
                          <a:spcPct val="100000"/>
                        </a:lnSpc>
                        <a:spcBef>
                          <a:spcPts val="0"/>
                        </a:spcBef>
                        <a:spcAft>
                          <a:spcPts val="0"/>
                        </a:spcAft>
                      </a:pPr>
                      <a:r>
                        <a:rPr lang="en-GB" sz="1600">
                          <a:effectLst/>
                        </a:rPr>
                        <a:t>[13]</a:t>
                      </a:r>
                      <a:endParaRPr lang="en-US" sz="1600">
                        <a:effectLst/>
                      </a:endParaRPr>
                    </a:p>
                    <a:p>
                      <a:pPr marL="0" marR="0" algn="ctr">
                        <a:lnSpc>
                          <a:spcPct val="100000"/>
                        </a:lnSpc>
                        <a:spcBef>
                          <a:spcPts val="0"/>
                        </a:spcBef>
                        <a:spcAft>
                          <a:spcPts val="0"/>
                        </a:spcAft>
                      </a:pPr>
                      <a:r>
                        <a:rPr lang="en-US" sz="1600">
                          <a:effectLst/>
                        </a:rPr>
                        <a:t>2016</a:t>
                      </a:r>
                      <a:endParaRPr lang="en-US" sz="1600">
                        <a:effectLst/>
                        <a:latin typeface="Times New Roman" panose="02020603050405020304" pitchFamily="18" charset="0"/>
                        <a:ea typeface="SimSun" panose="02010600030101010101" pitchFamily="2" charset="-122"/>
                      </a:endParaRPr>
                    </a:p>
                  </a:txBody>
                  <a:tcPr marL="18730" marR="18730" marT="3746" marB="0" anchor="ctr"/>
                </a:tc>
                <a:tc>
                  <a:txBody>
                    <a:bodyPr/>
                    <a:lstStyle/>
                    <a:p>
                      <a:pPr marL="0" marR="0" algn="ctr">
                        <a:lnSpc>
                          <a:spcPct val="100000"/>
                        </a:lnSpc>
                        <a:spcBef>
                          <a:spcPts val="0"/>
                        </a:spcBef>
                        <a:spcAft>
                          <a:spcPts val="0"/>
                        </a:spcAft>
                      </a:pPr>
                      <a:r>
                        <a:rPr lang="en-GB" sz="1600" dirty="0">
                          <a:effectLst/>
                        </a:rPr>
                        <a:t>Automated Opal Grading by Imaging and Statistical Learning</a:t>
                      </a:r>
                      <a:endParaRPr lang="en-US" sz="1600" dirty="0">
                        <a:effectLst/>
                        <a:latin typeface="Times New Roman" panose="02020603050405020304" pitchFamily="18" charset="0"/>
                        <a:ea typeface="SimSun" panose="02010600030101010101" pitchFamily="2" charset="-122"/>
                      </a:endParaRPr>
                    </a:p>
                  </a:txBody>
                  <a:tcPr marL="18730" marR="18730" marT="3746" marB="0" anchor="ctr"/>
                </a:tc>
                <a:tc>
                  <a:txBody>
                    <a:bodyPr/>
                    <a:lstStyle/>
                    <a:p>
                      <a:pPr marL="0" marR="0" algn="ctr">
                        <a:lnSpc>
                          <a:spcPct val="100000"/>
                        </a:lnSpc>
                        <a:spcBef>
                          <a:spcPts val="0"/>
                        </a:spcBef>
                        <a:spcAft>
                          <a:spcPts val="0"/>
                        </a:spcAft>
                      </a:pPr>
                      <a:r>
                        <a:rPr lang="en-GB" sz="1400" dirty="0">
                          <a:effectLst/>
                        </a:rPr>
                        <a:t>Opal</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lnSpc>
                          <a:spcPct val="100000"/>
                        </a:lnSpc>
                        <a:spcBef>
                          <a:spcPts val="0"/>
                        </a:spcBef>
                        <a:spcAft>
                          <a:spcPts val="0"/>
                        </a:spcAft>
                      </a:pPr>
                      <a:r>
                        <a:rPr lang="en-US" sz="1600" dirty="0">
                          <a:effectLst/>
                        </a:rPr>
                        <a:t>865 samples for each kind of Opal</a:t>
                      </a:r>
                      <a:endParaRPr lang="en-US" sz="16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lnSpc>
                          <a:spcPct val="100000"/>
                        </a:lnSpc>
                        <a:spcBef>
                          <a:spcPts val="0"/>
                        </a:spcBef>
                        <a:spcAft>
                          <a:spcPts val="0"/>
                        </a:spcAft>
                      </a:pPr>
                      <a:r>
                        <a:rPr lang="en-GB" sz="1600">
                          <a:effectLst/>
                        </a:rPr>
                        <a:t>Image processing, classification, and regression techniques, flash histogram</a:t>
                      </a:r>
                      <a:endParaRPr lang="en-US" sz="1600">
                        <a:effectLst/>
                        <a:latin typeface="Times New Roman" panose="02020603050405020304" pitchFamily="18" charset="0"/>
                        <a:ea typeface="SimSun" panose="02010600030101010101" pitchFamily="2" charset="-122"/>
                      </a:endParaRPr>
                    </a:p>
                  </a:txBody>
                  <a:tcPr marL="18730" marR="18730" marT="3746" marB="0" anchor="ctr"/>
                </a:tc>
                <a:tc>
                  <a:txBody>
                    <a:bodyPr/>
                    <a:lstStyle/>
                    <a:p>
                      <a:pPr marL="0" marR="0" algn="ctr">
                        <a:lnSpc>
                          <a:spcPct val="100000"/>
                        </a:lnSpc>
                        <a:spcBef>
                          <a:spcPts val="0"/>
                        </a:spcBef>
                        <a:spcAft>
                          <a:spcPts val="0"/>
                        </a:spcAft>
                      </a:pPr>
                      <a:r>
                        <a:rPr lang="en-GB" sz="1600">
                          <a:effectLst/>
                        </a:rPr>
                        <a:t>95.31%</a:t>
                      </a:r>
                      <a:endParaRPr lang="en-US" sz="1600">
                        <a:effectLst/>
                      </a:endParaRPr>
                    </a:p>
                    <a:p>
                      <a:pPr marL="0" marR="0" algn="ctr">
                        <a:lnSpc>
                          <a:spcPct val="100000"/>
                        </a:lnSpc>
                        <a:spcBef>
                          <a:spcPts val="0"/>
                        </a:spcBef>
                        <a:spcAft>
                          <a:spcPts val="0"/>
                        </a:spcAft>
                      </a:pPr>
                      <a:r>
                        <a:rPr lang="en-US" sz="1600">
                          <a:effectLst/>
                        </a:rPr>
                        <a:t> </a:t>
                      </a:r>
                      <a:endParaRPr lang="en-US" sz="1600">
                        <a:effectLst/>
                        <a:latin typeface="Times New Roman" panose="02020603050405020304" pitchFamily="18" charset="0"/>
                        <a:ea typeface="SimSun" panose="02010600030101010101" pitchFamily="2" charset="-122"/>
                      </a:endParaRPr>
                    </a:p>
                  </a:txBody>
                  <a:tcPr marL="18730" marR="18730" marT="3746" marB="0" anchor="ctr"/>
                </a:tc>
                <a:extLst>
                  <a:ext uri="{0D108BD9-81ED-4DB2-BD59-A6C34878D82A}">
                    <a16:rowId xmlns:a16="http://schemas.microsoft.com/office/drawing/2014/main" val="1171071235"/>
                  </a:ext>
                </a:extLst>
              </a:tr>
              <a:tr h="1345251">
                <a:tc>
                  <a:txBody>
                    <a:bodyPr/>
                    <a:lstStyle/>
                    <a:p>
                      <a:pPr marL="0" marR="0" algn="ctr">
                        <a:lnSpc>
                          <a:spcPct val="100000"/>
                        </a:lnSpc>
                        <a:spcBef>
                          <a:spcPts val="0"/>
                        </a:spcBef>
                        <a:spcAft>
                          <a:spcPts val="0"/>
                        </a:spcAft>
                      </a:pPr>
                      <a:r>
                        <a:rPr lang="en-GB" sz="1600" b="0" dirty="0">
                          <a:effectLst/>
                        </a:rPr>
                        <a:t>[9]</a:t>
                      </a:r>
                      <a:endParaRPr lang="en-US" sz="1600" b="0" dirty="0">
                        <a:effectLst/>
                      </a:endParaRPr>
                    </a:p>
                    <a:p>
                      <a:pPr marL="0" marR="0" algn="ctr">
                        <a:lnSpc>
                          <a:spcPct val="100000"/>
                        </a:lnSpc>
                        <a:spcBef>
                          <a:spcPts val="0"/>
                        </a:spcBef>
                        <a:spcAft>
                          <a:spcPts val="0"/>
                        </a:spcAft>
                      </a:pPr>
                      <a:r>
                        <a:rPr lang="en-US" sz="1600" b="0" dirty="0">
                          <a:effectLst/>
                        </a:rPr>
                        <a:t>2017</a:t>
                      </a:r>
                      <a:endParaRPr lang="en-US" sz="1600" b="0" dirty="0">
                        <a:effectLst/>
                        <a:latin typeface="Times New Roman" panose="02020603050405020304" pitchFamily="18" charset="0"/>
                        <a:ea typeface="SimSun" panose="02010600030101010101" pitchFamily="2" charset="-122"/>
                      </a:endParaRPr>
                    </a:p>
                  </a:txBody>
                  <a:tcPr marL="18730" marR="18730" marT="3746" marB="0" anchor="ctr">
                    <a:solidFill>
                      <a:schemeClr val="accent6">
                        <a:lumMod val="60000"/>
                        <a:lumOff val="40000"/>
                      </a:schemeClr>
                    </a:solidFill>
                  </a:tcPr>
                </a:tc>
                <a:tc>
                  <a:txBody>
                    <a:bodyPr/>
                    <a:lstStyle/>
                    <a:p>
                      <a:pPr marL="0" marR="0" algn="ctr">
                        <a:lnSpc>
                          <a:spcPct val="100000"/>
                        </a:lnSpc>
                        <a:spcBef>
                          <a:spcPts val="0"/>
                        </a:spcBef>
                        <a:spcAft>
                          <a:spcPts val="0"/>
                        </a:spcAft>
                      </a:pPr>
                      <a:r>
                        <a:rPr lang="en-GB" sz="1600" b="0" dirty="0">
                          <a:effectLst/>
                        </a:rPr>
                        <a:t>Development of a Gemstone Type Identification System Based on HSV Space Colour Using an Artificial Neural Network Back Propagation Model</a:t>
                      </a:r>
                      <a:endParaRPr lang="en-US" sz="1600" b="0" dirty="0">
                        <a:effectLst/>
                        <a:latin typeface="Times New Roman" panose="02020603050405020304" pitchFamily="18" charset="0"/>
                        <a:ea typeface="SimSun" panose="02010600030101010101" pitchFamily="2" charset="-122"/>
                      </a:endParaRPr>
                    </a:p>
                  </a:txBody>
                  <a:tcPr marL="18730" marR="18730" marT="3746" marB="0" anchor="ctr">
                    <a:solidFill>
                      <a:schemeClr val="accent6">
                        <a:lumMod val="60000"/>
                        <a:lumOff val="40000"/>
                      </a:schemeClr>
                    </a:solidFill>
                  </a:tcPr>
                </a:tc>
                <a:tc>
                  <a:txBody>
                    <a:bodyPr/>
                    <a:lstStyle/>
                    <a:p>
                      <a:pPr marL="0" marR="0" algn="ctr">
                        <a:lnSpc>
                          <a:spcPct val="100000"/>
                        </a:lnSpc>
                        <a:spcBef>
                          <a:spcPts val="0"/>
                        </a:spcBef>
                        <a:spcAft>
                          <a:spcPts val="0"/>
                        </a:spcAft>
                      </a:pPr>
                      <a:r>
                        <a:rPr lang="en-GB" sz="1400" b="0" dirty="0">
                          <a:effectLst/>
                        </a:rPr>
                        <a:t>Ruby, Sapphire, and Emerald</a:t>
                      </a:r>
                      <a:endParaRPr lang="en-US" sz="1400" b="0" dirty="0">
                        <a:effectLst/>
                        <a:latin typeface="Times New Roman" panose="02020603050405020304" pitchFamily="18" charset="0"/>
                        <a:ea typeface="SimSun" panose="02010600030101010101" pitchFamily="2" charset="-122"/>
                      </a:endParaRPr>
                    </a:p>
                  </a:txBody>
                  <a:tcPr marL="0" marR="0" marT="0" marB="0" anchor="ctr">
                    <a:solidFill>
                      <a:schemeClr val="accent6">
                        <a:lumMod val="60000"/>
                        <a:lumOff val="40000"/>
                      </a:schemeClr>
                    </a:solidFill>
                  </a:tcPr>
                </a:tc>
                <a:tc>
                  <a:txBody>
                    <a:bodyPr/>
                    <a:lstStyle/>
                    <a:p>
                      <a:pPr marL="0" marR="0" algn="ctr">
                        <a:lnSpc>
                          <a:spcPct val="100000"/>
                        </a:lnSpc>
                        <a:spcBef>
                          <a:spcPts val="0"/>
                        </a:spcBef>
                        <a:spcAft>
                          <a:spcPts val="0"/>
                        </a:spcAft>
                      </a:pPr>
                      <a:r>
                        <a:rPr lang="en-GB" sz="1600" b="0" dirty="0">
                          <a:effectLst/>
                        </a:rPr>
                        <a:t>30 samples</a:t>
                      </a:r>
                      <a:endParaRPr lang="en-US" sz="1600" b="0" dirty="0">
                        <a:effectLst/>
                        <a:latin typeface="Times New Roman" panose="02020603050405020304" pitchFamily="18" charset="0"/>
                        <a:ea typeface="SimSun" panose="02010600030101010101" pitchFamily="2" charset="-122"/>
                      </a:endParaRPr>
                    </a:p>
                  </a:txBody>
                  <a:tcPr marL="0" marR="0" marT="0" marB="0" anchor="ctr">
                    <a:solidFill>
                      <a:schemeClr val="accent6">
                        <a:lumMod val="60000"/>
                        <a:lumOff val="40000"/>
                      </a:schemeClr>
                    </a:solidFill>
                  </a:tcPr>
                </a:tc>
                <a:tc>
                  <a:txBody>
                    <a:bodyPr/>
                    <a:lstStyle/>
                    <a:p>
                      <a:pPr marL="0" marR="0" algn="ctr">
                        <a:lnSpc>
                          <a:spcPct val="100000"/>
                        </a:lnSpc>
                        <a:spcBef>
                          <a:spcPts val="0"/>
                        </a:spcBef>
                        <a:spcAft>
                          <a:spcPts val="0"/>
                        </a:spcAft>
                      </a:pPr>
                      <a:r>
                        <a:rPr lang="en-GB" sz="1600" b="0" dirty="0">
                          <a:effectLst/>
                        </a:rPr>
                        <a:t> Artificial Neural Network Back Propagation Algorithm</a:t>
                      </a:r>
                      <a:endParaRPr lang="en-US" sz="1600" b="0" dirty="0">
                        <a:effectLst/>
                        <a:latin typeface="Times New Roman" panose="02020603050405020304" pitchFamily="18" charset="0"/>
                        <a:ea typeface="SimSun" panose="02010600030101010101" pitchFamily="2" charset="-122"/>
                      </a:endParaRPr>
                    </a:p>
                  </a:txBody>
                  <a:tcPr marL="18730" marR="18730" marT="3746" marB="0" anchor="ctr">
                    <a:solidFill>
                      <a:schemeClr val="accent6">
                        <a:lumMod val="60000"/>
                        <a:lumOff val="40000"/>
                      </a:schemeClr>
                    </a:solidFill>
                  </a:tcPr>
                </a:tc>
                <a:tc>
                  <a:txBody>
                    <a:bodyPr/>
                    <a:lstStyle/>
                    <a:p>
                      <a:pPr marL="0" marR="0" algn="ctr">
                        <a:lnSpc>
                          <a:spcPct val="100000"/>
                        </a:lnSpc>
                        <a:spcBef>
                          <a:spcPts val="0"/>
                        </a:spcBef>
                        <a:spcAft>
                          <a:spcPts val="0"/>
                        </a:spcAft>
                      </a:pPr>
                      <a:r>
                        <a:rPr lang="en-GB" sz="1600" b="0" dirty="0">
                          <a:effectLst/>
                        </a:rPr>
                        <a:t>90.66%</a:t>
                      </a:r>
                      <a:endParaRPr lang="en-US" sz="1600" b="0" dirty="0">
                        <a:effectLst/>
                      </a:endParaRPr>
                    </a:p>
                    <a:p>
                      <a:pPr marL="0" marR="0" algn="ctr">
                        <a:lnSpc>
                          <a:spcPct val="100000"/>
                        </a:lnSpc>
                        <a:spcBef>
                          <a:spcPts val="0"/>
                        </a:spcBef>
                        <a:spcAft>
                          <a:spcPts val="0"/>
                        </a:spcAft>
                      </a:pPr>
                      <a:r>
                        <a:rPr lang="en-US" sz="1600" b="0" dirty="0">
                          <a:effectLst/>
                        </a:rPr>
                        <a:t> </a:t>
                      </a:r>
                      <a:endParaRPr lang="en-US" sz="1600" b="0" dirty="0">
                        <a:effectLst/>
                        <a:latin typeface="Times New Roman" panose="02020603050405020304" pitchFamily="18" charset="0"/>
                        <a:ea typeface="SimSun" panose="02010600030101010101" pitchFamily="2" charset="-122"/>
                      </a:endParaRPr>
                    </a:p>
                  </a:txBody>
                  <a:tcPr marL="18730" marR="18730" marT="3746" marB="0" anchor="ctr">
                    <a:solidFill>
                      <a:schemeClr val="accent6">
                        <a:lumMod val="60000"/>
                        <a:lumOff val="40000"/>
                      </a:schemeClr>
                    </a:solidFill>
                  </a:tcPr>
                </a:tc>
                <a:extLst>
                  <a:ext uri="{0D108BD9-81ED-4DB2-BD59-A6C34878D82A}">
                    <a16:rowId xmlns:a16="http://schemas.microsoft.com/office/drawing/2014/main" val="108435823"/>
                  </a:ext>
                </a:extLst>
              </a:tr>
              <a:tr h="808616">
                <a:tc>
                  <a:txBody>
                    <a:bodyPr/>
                    <a:lstStyle/>
                    <a:p>
                      <a:pPr marL="0" marR="0" algn="ctr">
                        <a:lnSpc>
                          <a:spcPct val="100000"/>
                        </a:lnSpc>
                        <a:spcBef>
                          <a:spcPts val="0"/>
                        </a:spcBef>
                        <a:spcAft>
                          <a:spcPts val="0"/>
                        </a:spcAft>
                      </a:pPr>
                      <a:r>
                        <a:rPr lang="en-GB" sz="1600">
                          <a:effectLst/>
                        </a:rPr>
                        <a:t>[12]</a:t>
                      </a:r>
                      <a:endParaRPr lang="en-US" sz="1600">
                        <a:effectLst/>
                      </a:endParaRPr>
                    </a:p>
                    <a:p>
                      <a:pPr marL="0" marR="0" algn="ctr">
                        <a:lnSpc>
                          <a:spcPct val="100000"/>
                        </a:lnSpc>
                        <a:spcBef>
                          <a:spcPts val="0"/>
                        </a:spcBef>
                        <a:spcAft>
                          <a:spcPts val="0"/>
                        </a:spcAft>
                      </a:pPr>
                      <a:r>
                        <a:rPr lang="en-US" sz="1600">
                          <a:effectLst/>
                        </a:rPr>
                        <a:t>2017</a:t>
                      </a:r>
                    </a:p>
                    <a:p>
                      <a:pPr marL="0" marR="0" algn="ctr">
                        <a:lnSpc>
                          <a:spcPct val="100000"/>
                        </a:lnSpc>
                        <a:spcBef>
                          <a:spcPts val="0"/>
                        </a:spcBef>
                        <a:spcAft>
                          <a:spcPts val="0"/>
                        </a:spcAft>
                      </a:pPr>
                      <a:r>
                        <a:rPr lang="en-US" sz="1600">
                          <a:effectLst/>
                        </a:rPr>
                        <a:t> </a:t>
                      </a:r>
                      <a:endParaRPr lang="en-US" sz="1600">
                        <a:effectLst/>
                        <a:latin typeface="Times New Roman" panose="02020603050405020304" pitchFamily="18" charset="0"/>
                        <a:ea typeface="SimSun" panose="02010600030101010101" pitchFamily="2" charset="-122"/>
                      </a:endParaRPr>
                    </a:p>
                  </a:txBody>
                  <a:tcPr marL="18730" marR="18730" marT="3746" marB="0" anchor="ctr"/>
                </a:tc>
                <a:tc>
                  <a:txBody>
                    <a:bodyPr/>
                    <a:lstStyle/>
                    <a:p>
                      <a:pPr marL="0" marR="0" algn="ctr">
                        <a:lnSpc>
                          <a:spcPct val="100000"/>
                        </a:lnSpc>
                        <a:spcBef>
                          <a:spcPts val="0"/>
                        </a:spcBef>
                        <a:spcAft>
                          <a:spcPts val="0"/>
                        </a:spcAft>
                      </a:pPr>
                      <a:r>
                        <a:rPr lang="en-GB" sz="1600">
                          <a:effectLst/>
                        </a:rPr>
                        <a:t>Amber Gemstones Sorting by Colour</a:t>
                      </a:r>
                      <a:endParaRPr lang="en-US" sz="1600">
                        <a:effectLst/>
                        <a:latin typeface="Times New Roman" panose="02020603050405020304" pitchFamily="18" charset="0"/>
                        <a:ea typeface="SimSun" panose="02010600030101010101" pitchFamily="2" charset="-122"/>
                      </a:endParaRPr>
                    </a:p>
                  </a:txBody>
                  <a:tcPr marL="18730" marR="18730" marT="3746" marB="0" anchor="ctr"/>
                </a:tc>
                <a:tc>
                  <a:txBody>
                    <a:bodyPr/>
                    <a:lstStyle/>
                    <a:p>
                      <a:pPr marL="0" marR="0" algn="ctr">
                        <a:lnSpc>
                          <a:spcPct val="100000"/>
                        </a:lnSpc>
                        <a:spcBef>
                          <a:spcPts val="0"/>
                        </a:spcBef>
                        <a:spcAft>
                          <a:spcPts val="0"/>
                        </a:spcAft>
                      </a:pPr>
                      <a:r>
                        <a:rPr lang="en-US" sz="1400" dirty="0">
                          <a:effectLst/>
                        </a:rPr>
                        <a:t>Amber</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lnSpc>
                          <a:spcPct val="100000"/>
                        </a:lnSpc>
                        <a:spcBef>
                          <a:spcPts val="0"/>
                        </a:spcBef>
                        <a:spcAft>
                          <a:spcPts val="0"/>
                        </a:spcAft>
                      </a:pPr>
                      <a:r>
                        <a:rPr lang="en-GB" sz="1600" dirty="0">
                          <a:effectLst/>
                        </a:rPr>
                        <a:t>9,008 samples of 30 different classes of amber</a:t>
                      </a:r>
                      <a:endParaRPr lang="en-US" sz="16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lnSpc>
                          <a:spcPct val="100000"/>
                        </a:lnSpc>
                        <a:spcBef>
                          <a:spcPts val="0"/>
                        </a:spcBef>
                        <a:spcAft>
                          <a:spcPts val="0"/>
                        </a:spcAft>
                      </a:pPr>
                      <a:r>
                        <a:rPr lang="en-GB" sz="1600" dirty="0">
                          <a:effectLst/>
                        </a:rPr>
                        <a:t>Half</a:t>
                      </a:r>
                      <a:r>
                        <a:rPr lang="en-GB" sz="1600" baseline="0" dirty="0">
                          <a:effectLst/>
                        </a:rPr>
                        <a:t> </a:t>
                      </a:r>
                      <a:r>
                        <a:rPr lang="en-GB" sz="1600" dirty="0">
                          <a:effectLst/>
                        </a:rPr>
                        <a:t>method, random forest</a:t>
                      </a:r>
                      <a:endParaRPr lang="en-US" sz="1600" dirty="0">
                        <a:effectLst/>
                        <a:latin typeface="Times New Roman" panose="02020603050405020304" pitchFamily="18" charset="0"/>
                        <a:ea typeface="SimSun" panose="02010600030101010101" pitchFamily="2" charset="-122"/>
                      </a:endParaRPr>
                    </a:p>
                  </a:txBody>
                  <a:tcPr marL="18730" marR="18730" marT="3746" marB="0" anchor="ctr"/>
                </a:tc>
                <a:tc>
                  <a:txBody>
                    <a:bodyPr/>
                    <a:lstStyle/>
                    <a:p>
                      <a:pPr marL="0" marR="0" algn="ctr">
                        <a:lnSpc>
                          <a:spcPct val="100000"/>
                        </a:lnSpc>
                        <a:spcBef>
                          <a:spcPts val="0"/>
                        </a:spcBef>
                        <a:spcAft>
                          <a:spcPts val="0"/>
                        </a:spcAft>
                      </a:pPr>
                      <a:r>
                        <a:rPr lang="en-GB" sz="1600">
                          <a:effectLst/>
                        </a:rPr>
                        <a:t>88.21% </a:t>
                      </a:r>
                      <a:endParaRPr lang="en-US" sz="1600">
                        <a:effectLst/>
                        <a:latin typeface="Times New Roman" panose="02020603050405020304" pitchFamily="18" charset="0"/>
                        <a:ea typeface="SimSun" panose="02010600030101010101" pitchFamily="2" charset="-122"/>
                      </a:endParaRPr>
                    </a:p>
                  </a:txBody>
                  <a:tcPr marL="18730" marR="18730" marT="3746" marB="0" anchor="ctr"/>
                </a:tc>
                <a:extLst>
                  <a:ext uri="{0D108BD9-81ED-4DB2-BD59-A6C34878D82A}">
                    <a16:rowId xmlns:a16="http://schemas.microsoft.com/office/drawing/2014/main" val="3498405395"/>
                  </a:ext>
                </a:extLst>
              </a:tr>
              <a:tr h="808616">
                <a:tc>
                  <a:txBody>
                    <a:bodyPr/>
                    <a:lstStyle/>
                    <a:p>
                      <a:pPr marL="0" marR="0" algn="ctr">
                        <a:lnSpc>
                          <a:spcPct val="100000"/>
                        </a:lnSpc>
                        <a:spcBef>
                          <a:spcPts val="0"/>
                        </a:spcBef>
                        <a:spcAft>
                          <a:spcPts val="0"/>
                        </a:spcAft>
                      </a:pPr>
                      <a:r>
                        <a:rPr lang="en-US" sz="1600" b="0" dirty="0">
                          <a:effectLst/>
                        </a:rPr>
                        <a:t> </a:t>
                      </a:r>
                    </a:p>
                    <a:p>
                      <a:pPr marL="0" marR="0" algn="ctr">
                        <a:lnSpc>
                          <a:spcPct val="100000"/>
                        </a:lnSpc>
                        <a:spcBef>
                          <a:spcPts val="0"/>
                        </a:spcBef>
                        <a:spcAft>
                          <a:spcPts val="0"/>
                        </a:spcAft>
                      </a:pPr>
                      <a:r>
                        <a:rPr lang="en-GB" sz="1600" b="0" dirty="0">
                          <a:effectLst/>
                        </a:rPr>
                        <a:t>[11]</a:t>
                      </a:r>
                      <a:endParaRPr lang="en-US" sz="1600" b="0" dirty="0">
                        <a:effectLst/>
                      </a:endParaRPr>
                    </a:p>
                    <a:p>
                      <a:pPr marL="0" marR="0" algn="ctr">
                        <a:lnSpc>
                          <a:spcPct val="100000"/>
                        </a:lnSpc>
                        <a:spcBef>
                          <a:spcPts val="0"/>
                        </a:spcBef>
                        <a:spcAft>
                          <a:spcPts val="0"/>
                        </a:spcAft>
                      </a:pPr>
                      <a:r>
                        <a:rPr lang="en-US" sz="1600" b="0" dirty="0">
                          <a:effectLst/>
                        </a:rPr>
                        <a:t>2019</a:t>
                      </a:r>
                      <a:endParaRPr lang="en-US" sz="1600" b="0" dirty="0">
                        <a:effectLst/>
                        <a:latin typeface="Times New Roman" panose="02020603050405020304" pitchFamily="18" charset="0"/>
                        <a:ea typeface="SimSun" panose="02010600030101010101" pitchFamily="2" charset="-122"/>
                      </a:endParaRPr>
                    </a:p>
                  </a:txBody>
                  <a:tcPr marL="18730" marR="18730" marT="3746" marB="0" anchor="ctr">
                    <a:solidFill>
                      <a:schemeClr val="accent6">
                        <a:lumMod val="60000"/>
                        <a:lumOff val="40000"/>
                      </a:schemeClr>
                    </a:solidFill>
                  </a:tcPr>
                </a:tc>
                <a:tc>
                  <a:txBody>
                    <a:bodyPr/>
                    <a:lstStyle/>
                    <a:p>
                      <a:pPr marL="0" marR="0" algn="ctr">
                        <a:lnSpc>
                          <a:spcPct val="100000"/>
                        </a:lnSpc>
                        <a:spcBef>
                          <a:spcPts val="0"/>
                        </a:spcBef>
                        <a:spcAft>
                          <a:spcPts val="0"/>
                        </a:spcAft>
                      </a:pPr>
                      <a:r>
                        <a:rPr lang="en-GB" sz="1600" b="0" dirty="0">
                          <a:effectLst/>
                        </a:rPr>
                        <a:t>Feasibility of gem identification using reflectance spectra coupled with artificial intelligence</a:t>
                      </a:r>
                      <a:endParaRPr lang="en-US" sz="1600" b="0" dirty="0">
                        <a:effectLst/>
                        <a:latin typeface="Times New Roman" panose="02020603050405020304" pitchFamily="18" charset="0"/>
                        <a:ea typeface="SimSun" panose="02010600030101010101" pitchFamily="2" charset="-122"/>
                      </a:endParaRPr>
                    </a:p>
                  </a:txBody>
                  <a:tcPr marL="18730" marR="18730" marT="3746" marB="0" anchor="ctr">
                    <a:solidFill>
                      <a:schemeClr val="accent6">
                        <a:lumMod val="60000"/>
                        <a:lumOff val="40000"/>
                      </a:schemeClr>
                    </a:solidFill>
                  </a:tcPr>
                </a:tc>
                <a:tc>
                  <a:txBody>
                    <a:bodyPr/>
                    <a:lstStyle/>
                    <a:p>
                      <a:pPr marL="0" marR="0" algn="ctr">
                        <a:lnSpc>
                          <a:spcPct val="100000"/>
                        </a:lnSpc>
                        <a:spcBef>
                          <a:spcPts val="0"/>
                        </a:spcBef>
                        <a:spcAft>
                          <a:spcPts val="0"/>
                        </a:spcAft>
                      </a:pPr>
                      <a:r>
                        <a:rPr lang="en-GB" sz="1400" b="0" dirty="0">
                          <a:effectLst/>
                        </a:rPr>
                        <a:t>almandine, turquoise, agate, plastic, glass, dyed, impregnated, and Zachery</a:t>
                      </a:r>
                      <a:endParaRPr lang="en-US" sz="1400" b="0" dirty="0">
                        <a:effectLst/>
                        <a:latin typeface="Times New Roman" panose="02020603050405020304" pitchFamily="18" charset="0"/>
                        <a:ea typeface="SimSun" panose="02010600030101010101" pitchFamily="2" charset="-122"/>
                      </a:endParaRPr>
                    </a:p>
                  </a:txBody>
                  <a:tcPr marL="0" marR="0" marT="0" marB="0" anchor="ctr">
                    <a:solidFill>
                      <a:schemeClr val="accent6">
                        <a:lumMod val="60000"/>
                        <a:lumOff val="40000"/>
                      </a:schemeClr>
                    </a:solidFill>
                  </a:tcPr>
                </a:tc>
                <a:tc>
                  <a:txBody>
                    <a:bodyPr/>
                    <a:lstStyle/>
                    <a:p>
                      <a:pPr marL="0" marR="0" algn="ctr">
                        <a:lnSpc>
                          <a:spcPct val="100000"/>
                        </a:lnSpc>
                        <a:spcBef>
                          <a:spcPts val="0"/>
                        </a:spcBef>
                        <a:spcAft>
                          <a:spcPts val="0"/>
                        </a:spcAft>
                      </a:pPr>
                      <a:r>
                        <a:rPr lang="en-GB" sz="1600" b="0" dirty="0">
                          <a:effectLst/>
                        </a:rPr>
                        <a:t>193 Samples</a:t>
                      </a:r>
                      <a:endParaRPr lang="en-US" sz="1600" b="0" dirty="0">
                        <a:effectLst/>
                        <a:latin typeface="Times New Roman" panose="02020603050405020304" pitchFamily="18" charset="0"/>
                        <a:ea typeface="SimSun" panose="02010600030101010101" pitchFamily="2" charset="-122"/>
                      </a:endParaRPr>
                    </a:p>
                  </a:txBody>
                  <a:tcPr marL="0" marR="0" marT="0" marB="0" anchor="ctr">
                    <a:solidFill>
                      <a:schemeClr val="accent6">
                        <a:lumMod val="60000"/>
                        <a:lumOff val="40000"/>
                      </a:schemeClr>
                    </a:solidFill>
                  </a:tcPr>
                </a:tc>
                <a:tc>
                  <a:txBody>
                    <a:bodyPr/>
                    <a:lstStyle/>
                    <a:p>
                      <a:pPr marL="0" marR="0" algn="ctr">
                        <a:lnSpc>
                          <a:spcPct val="100000"/>
                        </a:lnSpc>
                        <a:spcBef>
                          <a:spcPts val="0"/>
                        </a:spcBef>
                        <a:spcAft>
                          <a:spcPts val="0"/>
                        </a:spcAft>
                      </a:pPr>
                      <a:r>
                        <a:rPr lang="en-GB" sz="1600" b="0" dirty="0">
                          <a:effectLst/>
                        </a:rPr>
                        <a:t>Artificial Neural Network</a:t>
                      </a:r>
                      <a:endParaRPr lang="en-US" sz="1600" b="0" dirty="0">
                        <a:effectLst/>
                        <a:latin typeface="Times New Roman" panose="02020603050405020304" pitchFamily="18" charset="0"/>
                        <a:ea typeface="SimSun" panose="02010600030101010101" pitchFamily="2" charset="-122"/>
                      </a:endParaRPr>
                    </a:p>
                  </a:txBody>
                  <a:tcPr marL="18730" marR="18730" marT="3746" marB="0" anchor="ctr">
                    <a:solidFill>
                      <a:schemeClr val="accent6">
                        <a:lumMod val="60000"/>
                        <a:lumOff val="40000"/>
                      </a:schemeClr>
                    </a:solidFill>
                  </a:tcPr>
                </a:tc>
                <a:tc>
                  <a:txBody>
                    <a:bodyPr/>
                    <a:lstStyle/>
                    <a:p>
                      <a:pPr marL="0" marR="0" algn="ctr">
                        <a:lnSpc>
                          <a:spcPct val="100000"/>
                        </a:lnSpc>
                        <a:spcBef>
                          <a:spcPts val="0"/>
                        </a:spcBef>
                        <a:spcAft>
                          <a:spcPts val="0"/>
                        </a:spcAft>
                      </a:pPr>
                      <a:r>
                        <a:rPr lang="en-US" sz="1600" b="0" dirty="0">
                          <a:effectLst/>
                        </a:rPr>
                        <a:t>93.81%</a:t>
                      </a:r>
                      <a:endParaRPr lang="en-US" sz="1600" b="0" dirty="0">
                        <a:effectLst/>
                        <a:latin typeface="Times New Roman" panose="02020603050405020304" pitchFamily="18" charset="0"/>
                        <a:ea typeface="SimSun" panose="02010600030101010101" pitchFamily="2" charset="-122"/>
                      </a:endParaRPr>
                    </a:p>
                  </a:txBody>
                  <a:tcPr marL="18730" marR="18730" marT="3746" marB="0" anchor="ctr">
                    <a:solidFill>
                      <a:schemeClr val="accent6">
                        <a:lumMod val="60000"/>
                        <a:lumOff val="40000"/>
                      </a:schemeClr>
                    </a:solidFill>
                  </a:tcPr>
                </a:tc>
                <a:extLst>
                  <a:ext uri="{0D108BD9-81ED-4DB2-BD59-A6C34878D82A}">
                    <a16:rowId xmlns:a16="http://schemas.microsoft.com/office/drawing/2014/main" val="1231784236"/>
                  </a:ext>
                </a:extLst>
              </a:tr>
              <a:tr h="808616">
                <a:tc>
                  <a:txBody>
                    <a:bodyPr/>
                    <a:lstStyle/>
                    <a:p>
                      <a:pPr marL="0" marR="0" algn="ctr">
                        <a:lnSpc>
                          <a:spcPct val="100000"/>
                        </a:lnSpc>
                        <a:spcBef>
                          <a:spcPts val="0"/>
                        </a:spcBef>
                        <a:spcAft>
                          <a:spcPts val="0"/>
                        </a:spcAft>
                      </a:pPr>
                      <a:r>
                        <a:rPr lang="en-US" sz="1600">
                          <a:effectLst/>
                        </a:rPr>
                        <a:t> </a:t>
                      </a:r>
                    </a:p>
                    <a:p>
                      <a:pPr marL="0" marR="0" algn="ctr">
                        <a:lnSpc>
                          <a:spcPct val="100000"/>
                        </a:lnSpc>
                        <a:spcBef>
                          <a:spcPts val="0"/>
                        </a:spcBef>
                        <a:spcAft>
                          <a:spcPts val="0"/>
                        </a:spcAft>
                      </a:pPr>
                      <a:r>
                        <a:rPr lang="en-GB" sz="1600">
                          <a:effectLst/>
                        </a:rPr>
                        <a:t>[10]</a:t>
                      </a:r>
                      <a:endParaRPr lang="en-US" sz="1600">
                        <a:effectLst/>
                      </a:endParaRPr>
                    </a:p>
                    <a:p>
                      <a:pPr marL="0" marR="0" algn="ctr">
                        <a:lnSpc>
                          <a:spcPct val="100000"/>
                        </a:lnSpc>
                        <a:spcBef>
                          <a:spcPts val="0"/>
                        </a:spcBef>
                        <a:spcAft>
                          <a:spcPts val="0"/>
                        </a:spcAft>
                      </a:pPr>
                      <a:r>
                        <a:rPr lang="en-US" sz="1600">
                          <a:effectLst/>
                        </a:rPr>
                        <a:t>2020</a:t>
                      </a:r>
                      <a:endParaRPr lang="en-US" sz="1600">
                        <a:effectLst/>
                        <a:latin typeface="Times New Roman" panose="02020603050405020304" pitchFamily="18" charset="0"/>
                        <a:ea typeface="SimSun" panose="02010600030101010101" pitchFamily="2" charset="-122"/>
                      </a:endParaRPr>
                    </a:p>
                  </a:txBody>
                  <a:tcPr marL="18730" marR="18730" marT="3746" marB="0" anchor="ctr"/>
                </a:tc>
                <a:tc>
                  <a:txBody>
                    <a:bodyPr/>
                    <a:lstStyle/>
                    <a:p>
                      <a:pPr marL="0" marR="0" algn="ctr">
                        <a:lnSpc>
                          <a:spcPct val="100000"/>
                        </a:lnSpc>
                        <a:spcBef>
                          <a:spcPts val="0"/>
                        </a:spcBef>
                        <a:spcAft>
                          <a:spcPts val="0"/>
                        </a:spcAft>
                      </a:pPr>
                      <a:r>
                        <a:rPr lang="en-GB" sz="1600">
                          <a:effectLst/>
                        </a:rPr>
                        <a:t>Classification of amber gemstone objects by shape</a:t>
                      </a:r>
                      <a:endParaRPr lang="en-US" sz="1600">
                        <a:effectLst/>
                        <a:latin typeface="Times New Roman" panose="02020603050405020304" pitchFamily="18" charset="0"/>
                        <a:ea typeface="SimSun" panose="02010600030101010101" pitchFamily="2" charset="-122"/>
                      </a:endParaRPr>
                    </a:p>
                  </a:txBody>
                  <a:tcPr marL="18730" marR="18730" marT="3746" marB="0" anchor="ctr"/>
                </a:tc>
                <a:tc>
                  <a:txBody>
                    <a:bodyPr/>
                    <a:lstStyle/>
                    <a:p>
                      <a:pPr marL="0" marR="0" algn="ctr">
                        <a:lnSpc>
                          <a:spcPct val="100000"/>
                        </a:lnSpc>
                        <a:spcBef>
                          <a:spcPts val="0"/>
                        </a:spcBef>
                        <a:spcAft>
                          <a:spcPts val="0"/>
                        </a:spcAft>
                      </a:pPr>
                      <a:r>
                        <a:rPr lang="en-US" sz="1400" dirty="0">
                          <a:effectLst/>
                        </a:rPr>
                        <a:t>Amber</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lnSpc>
                          <a:spcPct val="100000"/>
                        </a:lnSpc>
                        <a:spcBef>
                          <a:spcPts val="0"/>
                        </a:spcBef>
                        <a:spcAft>
                          <a:spcPts val="0"/>
                        </a:spcAft>
                      </a:pPr>
                      <a:r>
                        <a:rPr lang="en-US" sz="1600">
                          <a:effectLst/>
                        </a:rPr>
                        <a:t>2800 samples</a:t>
                      </a:r>
                      <a:endParaRPr lang="en-US" sz="16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algn="ctr">
                        <a:lnSpc>
                          <a:spcPct val="100000"/>
                        </a:lnSpc>
                        <a:spcBef>
                          <a:spcPts val="0"/>
                        </a:spcBef>
                        <a:spcAft>
                          <a:spcPts val="0"/>
                        </a:spcAft>
                      </a:pPr>
                      <a:r>
                        <a:rPr lang="en-GB" sz="1600">
                          <a:effectLst/>
                        </a:rPr>
                        <a:t>Image Processing, Computer vision</a:t>
                      </a:r>
                      <a:endParaRPr lang="en-US" sz="1600">
                        <a:effectLst/>
                        <a:latin typeface="Times New Roman" panose="02020603050405020304" pitchFamily="18" charset="0"/>
                        <a:ea typeface="SimSun" panose="02010600030101010101" pitchFamily="2" charset="-122"/>
                      </a:endParaRPr>
                    </a:p>
                  </a:txBody>
                  <a:tcPr marL="18730" marR="18730" marT="3746" marB="0" anchor="ctr"/>
                </a:tc>
                <a:tc>
                  <a:txBody>
                    <a:bodyPr/>
                    <a:lstStyle/>
                    <a:p>
                      <a:pPr marL="0" marR="0" algn="ctr">
                        <a:lnSpc>
                          <a:spcPct val="100000"/>
                        </a:lnSpc>
                        <a:spcBef>
                          <a:spcPts val="0"/>
                        </a:spcBef>
                        <a:spcAft>
                          <a:spcPts val="0"/>
                        </a:spcAft>
                      </a:pPr>
                      <a:r>
                        <a:rPr lang="en-GB" sz="1600" dirty="0">
                          <a:effectLst/>
                        </a:rPr>
                        <a:t>83.5 </a:t>
                      </a:r>
                      <a:endParaRPr lang="en-US" sz="1600" dirty="0">
                        <a:effectLst/>
                        <a:latin typeface="Times New Roman" panose="02020603050405020304" pitchFamily="18" charset="0"/>
                        <a:ea typeface="SimSun" panose="02010600030101010101" pitchFamily="2" charset="-122"/>
                      </a:endParaRPr>
                    </a:p>
                  </a:txBody>
                  <a:tcPr marL="18730" marR="18730" marT="3746" marB="0" anchor="ctr"/>
                </a:tc>
                <a:extLst>
                  <a:ext uri="{0D108BD9-81ED-4DB2-BD59-A6C34878D82A}">
                    <a16:rowId xmlns:a16="http://schemas.microsoft.com/office/drawing/2014/main" val="2242738554"/>
                  </a:ext>
                </a:extLst>
              </a:tr>
            </a:tbl>
          </a:graphicData>
        </a:graphic>
      </p:graphicFrame>
    </p:spTree>
    <p:extLst>
      <p:ext uri="{BB962C8B-B14F-4D97-AF65-F5344CB8AC3E}">
        <p14:creationId xmlns:p14="http://schemas.microsoft.com/office/powerpoint/2010/main" val="3809805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Research Gap</a:t>
            </a:r>
          </a:p>
        </p:txBody>
      </p:sp>
      <p:sp>
        <p:nvSpPr>
          <p:cNvPr id="5" name="Content Placeholder 4">
            <a:extLst>
              <a:ext uri="{FF2B5EF4-FFF2-40B4-BE49-F238E27FC236}">
                <a16:creationId xmlns:a16="http://schemas.microsoft.com/office/drawing/2014/main" id="{A61B6D17-1BDD-49AC-917C-DEACED43BEAA}"/>
              </a:ext>
            </a:extLst>
          </p:cNvPr>
          <p:cNvSpPr>
            <a:spLocks noGrp="1"/>
          </p:cNvSpPr>
          <p:nvPr>
            <p:ph idx="1"/>
          </p:nvPr>
        </p:nvSpPr>
        <p:spPr/>
        <p:txBody>
          <a:bodyPr>
            <a:normAutofit/>
          </a:bodyPr>
          <a:lstStyle/>
          <a:p>
            <a:pPr marL="0" indent="0">
              <a:buNone/>
            </a:pPr>
            <a:endParaRPr lang="en-US" sz="2400" dirty="0"/>
          </a:p>
          <a:p>
            <a:r>
              <a:rPr lang="en-US" sz="2400" dirty="0"/>
              <a:t>Research done on few common gemstones</a:t>
            </a:r>
          </a:p>
          <a:p>
            <a:pPr marL="457200" lvl="1" indent="0">
              <a:buNone/>
            </a:pPr>
            <a:r>
              <a:rPr lang="en-US" dirty="0"/>
              <a:t> </a:t>
            </a:r>
          </a:p>
          <a:p>
            <a:r>
              <a:rPr lang="en-US" sz="2400" dirty="0"/>
              <a:t>No study on fake gemstones </a:t>
            </a:r>
          </a:p>
          <a:p>
            <a:pPr marL="457200" lvl="1" indent="0">
              <a:buNone/>
            </a:pPr>
            <a:endParaRPr lang="en-US" dirty="0"/>
          </a:p>
          <a:p>
            <a:r>
              <a:rPr lang="en-US" sz="2400" dirty="0"/>
              <a:t>Study done with low samples of dataset</a:t>
            </a:r>
          </a:p>
        </p:txBody>
      </p:sp>
    </p:spTree>
    <p:extLst>
      <p:ext uri="{BB962C8B-B14F-4D97-AF65-F5344CB8AC3E}">
        <p14:creationId xmlns:p14="http://schemas.microsoft.com/office/powerpoint/2010/main" val="3130155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Problem Statement</a:t>
            </a:r>
            <a:endParaRPr lang="en-GB" b="1" dirty="0"/>
          </a:p>
        </p:txBody>
      </p:sp>
      <p:sp>
        <p:nvSpPr>
          <p:cNvPr id="3" name="Content Placeholder 2"/>
          <p:cNvSpPr>
            <a:spLocks noGrp="1"/>
          </p:cNvSpPr>
          <p:nvPr>
            <p:ph idx="1"/>
          </p:nvPr>
        </p:nvSpPr>
        <p:spPr/>
        <p:txBody>
          <a:bodyPr>
            <a:normAutofit/>
          </a:bodyPr>
          <a:lstStyle/>
          <a:p>
            <a:pPr marL="457200" lvl="1" indent="0">
              <a:buNone/>
            </a:pPr>
            <a:endParaRPr lang="en-US" dirty="0"/>
          </a:p>
          <a:p>
            <a:pPr lvl="1"/>
            <a:endParaRPr lang="en-US" dirty="0"/>
          </a:p>
          <a:p>
            <a:pPr lvl="1"/>
            <a:r>
              <a:rPr lang="en-US" dirty="0"/>
              <a:t>Proposed system will authenticate between real and fake gemstones of three kinds— Emerald, Ruby, Turquoise and Identify types of gemstones to make it easier for layman to distinguish between gemstone.</a:t>
            </a:r>
          </a:p>
          <a:p>
            <a:pPr marL="457200" lvl="1" indent="0">
              <a:buNone/>
            </a:pPr>
            <a:endParaRPr lang="en-US" dirty="0"/>
          </a:p>
        </p:txBody>
      </p:sp>
    </p:spTree>
    <p:extLst>
      <p:ext uri="{BB962C8B-B14F-4D97-AF65-F5344CB8AC3E}">
        <p14:creationId xmlns:p14="http://schemas.microsoft.com/office/powerpoint/2010/main" val="3769246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13431</TotalTime>
  <Words>3540</Words>
  <Application>Microsoft Office PowerPoint</Application>
  <PresentationFormat>Widescreen</PresentationFormat>
  <Paragraphs>1215</Paragraphs>
  <Slides>61</Slides>
  <Notes>2</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Courier New</vt:lpstr>
      <vt:lpstr>Times New Roman</vt:lpstr>
      <vt:lpstr>Office Theme</vt:lpstr>
      <vt:lpstr>PowerPoint Presentation</vt:lpstr>
      <vt:lpstr>Al-Biruni Gemstones Authenticator</vt:lpstr>
      <vt:lpstr>Layout</vt:lpstr>
      <vt:lpstr>Significance of Gemstones</vt:lpstr>
      <vt:lpstr>Literature Review</vt:lpstr>
      <vt:lpstr>Literature Review (Hardware)</vt:lpstr>
      <vt:lpstr>Literature Review (ML)</vt:lpstr>
      <vt:lpstr>Research Gap</vt:lpstr>
      <vt:lpstr>Problem Statement</vt:lpstr>
      <vt:lpstr>Aims and Objectives</vt:lpstr>
      <vt:lpstr>Deliverable and Beneficiaries</vt:lpstr>
      <vt:lpstr>Methodology </vt:lpstr>
      <vt:lpstr>Benchmark Dataset</vt:lpstr>
      <vt:lpstr>Controlled Environment Box</vt:lpstr>
      <vt:lpstr>Controlled Environment Box Results</vt:lpstr>
      <vt:lpstr>Moments during Market Visits</vt:lpstr>
      <vt:lpstr>Sample Images </vt:lpstr>
      <vt:lpstr>Dataset Generation through Website</vt:lpstr>
      <vt:lpstr>Preprocessing</vt:lpstr>
      <vt:lpstr>Background Elimination</vt:lpstr>
      <vt:lpstr>PowerPoint Presentation</vt:lpstr>
      <vt:lpstr>                                                   Preprocessing (Contd.) Dimension Reduction&amp; Cropping</vt:lpstr>
      <vt:lpstr>                                                                                            Preprocessing (Contd.) Dataset Distribution</vt:lpstr>
      <vt:lpstr>Phase 3:  Model Design and Validation</vt:lpstr>
      <vt:lpstr>Model Architecture </vt:lpstr>
      <vt:lpstr>Model Architecture</vt:lpstr>
      <vt:lpstr>Model Validation &amp;Verification</vt:lpstr>
      <vt:lpstr>Train-Validation-Test Split</vt:lpstr>
      <vt:lpstr>Phase 4: Application (Proof of concept)  </vt:lpstr>
      <vt:lpstr>Gemo UI</vt:lpstr>
      <vt:lpstr>Gemo UI(Contd.)</vt:lpstr>
      <vt:lpstr>Gemo UI(Contd.)</vt:lpstr>
      <vt:lpstr>Result and  Discussion </vt:lpstr>
      <vt:lpstr>Hyper Parameters Tuning</vt:lpstr>
      <vt:lpstr>Hyper Parameters Tuning</vt:lpstr>
      <vt:lpstr>Pseudocode</vt:lpstr>
      <vt:lpstr>Epoch vs Accuracy </vt:lpstr>
      <vt:lpstr>Epoch vs Accuracy </vt:lpstr>
      <vt:lpstr>Batch Size vs Accuracy </vt:lpstr>
      <vt:lpstr>Batch Size vs Accuracy</vt:lpstr>
      <vt:lpstr>Learning Rate vs Accuracy </vt:lpstr>
      <vt:lpstr>  Learning Rate vs Accuracy </vt:lpstr>
      <vt:lpstr> Proposed model</vt:lpstr>
      <vt:lpstr>Conclusion and Future Work</vt:lpstr>
      <vt:lpstr>Achievements </vt:lpstr>
      <vt:lpstr>Demos</vt:lpstr>
      <vt:lpstr> Real Turquoise        Real Ruby      Real Emerald</vt:lpstr>
      <vt:lpstr> Fake Turquoise        Fake Ruby         Fake Emerald</vt:lpstr>
      <vt:lpstr>References </vt:lpstr>
      <vt:lpstr>References </vt:lpstr>
      <vt:lpstr>Al-Biruni Gemstones Authenticator</vt:lpstr>
      <vt:lpstr>Experiment #1 </vt:lpstr>
      <vt:lpstr>Experiment #2 </vt:lpstr>
      <vt:lpstr>Experiment #3 </vt:lpstr>
      <vt:lpstr>Experiment #4 </vt:lpstr>
      <vt:lpstr>Experiment #5 </vt:lpstr>
      <vt:lpstr>Experiment #6 </vt:lpstr>
      <vt:lpstr>Experiment #6 </vt:lpstr>
      <vt:lpstr>Experiment #7 </vt:lpstr>
      <vt:lpstr>Experiment #8 </vt:lpstr>
      <vt:lpstr>Experiment #9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Aasim Ali</dc:creator>
  <cp:lastModifiedBy>03-134181-008</cp:lastModifiedBy>
  <cp:revision>131</cp:revision>
  <dcterms:created xsi:type="dcterms:W3CDTF">2018-02-28T13:56:36Z</dcterms:created>
  <dcterms:modified xsi:type="dcterms:W3CDTF">2022-01-14T08:47:01Z</dcterms:modified>
</cp:coreProperties>
</file>